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3"/>
  </p:notesMasterIdLst>
  <p:sldIdLst>
    <p:sldId id="256" r:id="rId2"/>
    <p:sldId id="275" r:id="rId3"/>
    <p:sldId id="276" r:id="rId4"/>
    <p:sldId id="277" r:id="rId5"/>
    <p:sldId id="278" r:id="rId6"/>
    <p:sldId id="279" r:id="rId7"/>
    <p:sldId id="280" r:id="rId8"/>
    <p:sldId id="281" r:id="rId9"/>
    <p:sldId id="282" r:id="rId10"/>
    <p:sldId id="283" r:id="rId11"/>
    <p:sldId id="284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1EF51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55" autoAdjust="0"/>
    <p:restoredTop sz="94645" autoAdjust="0"/>
  </p:normalViewPr>
  <p:slideViewPr>
    <p:cSldViewPr>
      <p:cViewPr varScale="1">
        <p:scale>
          <a:sx n="62" d="100"/>
          <a:sy n="62" d="100"/>
        </p:scale>
        <p:origin x="-84" y="-18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4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Relationship Id="rId4" Type="http://schemas.openxmlformats.org/officeDocument/2006/relationships/image" Target="../media/image5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wmf"/></Relationships>
</file>

<file path=ppt/drawings/_rels/vmlDrawing3.vml.rels><?xml version="1.0" encoding="UTF-8" standalone="yes"?>
<Relationships xmlns="http://schemas.openxmlformats.org/package/2006/relationships"><Relationship Id="rId8" Type="http://schemas.openxmlformats.org/officeDocument/2006/relationships/image" Target="../media/image14.wmf"/><Relationship Id="rId3" Type="http://schemas.openxmlformats.org/officeDocument/2006/relationships/image" Target="../media/image9.wmf"/><Relationship Id="rId7" Type="http://schemas.openxmlformats.org/officeDocument/2006/relationships/image" Target="../media/image13.wmf"/><Relationship Id="rId2" Type="http://schemas.openxmlformats.org/officeDocument/2006/relationships/image" Target="../media/image8.wmf"/><Relationship Id="rId1" Type="http://schemas.openxmlformats.org/officeDocument/2006/relationships/image" Target="../media/image7.wmf"/><Relationship Id="rId6" Type="http://schemas.openxmlformats.org/officeDocument/2006/relationships/image" Target="../media/image12.wmf"/><Relationship Id="rId11" Type="http://schemas.openxmlformats.org/officeDocument/2006/relationships/image" Target="../media/image17.wmf"/><Relationship Id="rId5" Type="http://schemas.openxmlformats.org/officeDocument/2006/relationships/image" Target="../media/image11.wmf"/><Relationship Id="rId10" Type="http://schemas.openxmlformats.org/officeDocument/2006/relationships/image" Target="../media/image16.wmf"/><Relationship Id="rId4" Type="http://schemas.openxmlformats.org/officeDocument/2006/relationships/image" Target="../media/image10.wmf"/><Relationship Id="rId9" Type="http://schemas.openxmlformats.org/officeDocument/2006/relationships/image" Target="../media/image15.wmf"/></Relationships>
</file>

<file path=ppt/drawings/_rels/vmlDrawing4.vml.rels><?xml version="1.0" encoding="UTF-8" standalone="yes"?>
<Relationships xmlns="http://schemas.openxmlformats.org/package/2006/relationships"><Relationship Id="rId8" Type="http://schemas.openxmlformats.org/officeDocument/2006/relationships/image" Target="../media/image22.wmf"/><Relationship Id="rId3" Type="http://schemas.openxmlformats.org/officeDocument/2006/relationships/image" Target="../media/image20.wmf"/><Relationship Id="rId7" Type="http://schemas.openxmlformats.org/officeDocument/2006/relationships/image" Target="../media/image17.wmf"/><Relationship Id="rId2" Type="http://schemas.openxmlformats.org/officeDocument/2006/relationships/image" Target="../media/image19.wmf"/><Relationship Id="rId1" Type="http://schemas.openxmlformats.org/officeDocument/2006/relationships/image" Target="../media/image18.wmf"/><Relationship Id="rId6" Type="http://schemas.openxmlformats.org/officeDocument/2006/relationships/image" Target="../media/image16.wmf"/><Relationship Id="rId5" Type="http://schemas.openxmlformats.org/officeDocument/2006/relationships/image" Target="../media/image15.wmf"/><Relationship Id="rId4" Type="http://schemas.openxmlformats.org/officeDocument/2006/relationships/image" Target="../media/image21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23.wmf"/></Relationships>
</file>

<file path=ppt/drawings/_rels/vmlDrawing6.vml.rels><?xml version="1.0" encoding="UTF-8" standalone="yes"?>
<Relationships xmlns="http://schemas.openxmlformats.org/package/2006/relationships"><Relationship Id="rId8" Type="http://schemas.openxmlformats.org/officeDocument/2006/relationships/image" Target="../media/image30.wmf"/><Relationship Id="rId3" Type="http://schemas.openxmlformats.org/officeDocument/2006/relationships/image" Target="../media/image25.wmf"/><Relationship Id="rId7" Type="http://schemas.openxmlformats.org/officeDocument/2006/relationships/image" Target="../media/image29.wmf"/><Relationship Id="rId2" Type="http://schemas.openxmlformats.org/officeDocument/2006/relationships/image" Target="../media/image24.wmf"/><Relationship Id="rId1" Type="http://schemas.openxmlformats.org/officeDocument/2006/relationships/image" Target="../media/image7.wmf"/><Relationship Id="rId6" Type="http://schemas.openxmlformats.org/officeDocument/2006/relationships/image" Target="../media/image28.wmf"/><Relationship Id="rId11" Type="http://schemas.openxmlformats.org/officeDocument/2006/relationships/image" Target="../media/image17.wmf"/><Relationship Id="rId5" Type="http://schemas.openxmlformats.org/officeDocument/2006/relationships/image" Target="../media/image27.wmf"/><Relationship Id="rId10" Type="http://schemas.openxmlformats.org/officeDocument/2006/relationships/image" Target="../media/image16.wmf"/><Relationship Id="rId4" Type="http://schemas.openxmlformats.org/officeDocument/2006/relationships/image" Target="../media/image26.wmf"/><Relationship Id="rId9" Type="http://schemas.openxmlformats.org/officeDocument/2006/relationships/image" Target="../media/image15.wmf"/></Relationships>
</file>

<file path=ppt/drawings/_rels/vmlDrawing7.vml.rels><?xml version="1.0" encoding="UTF-8" standalone="yes"?>
<Relationships xmlns="http://schemas.openxmlformats.org/package/2006/relationships"><Relationship Id="rId8" Type="http://schemas.openxmlformats.org/officeDocument/2006/relationships/image" Target="../media/image38.wmf"/><Relationship Id="rId3" Type="http://schemas.openxmlformats.org/officeDocument/2006/relationships/image" Target="../media/image33.wmf"/><Relationship Id="rId7" Type="http://schemas.openxmlformats.org/officeDocument/2006/relationships/image" Target="../media/image37.wmf"/><Relationship Id="rId2" Type="http://schemas.openxmlformats.org/officeDocument/2006/relationships/image" Target="../media/image32.wmf"/><Relationship Id="rId1" Type="http://schemas.openxmlformats.org/officeDocument/2006/relationships/image" Target="../media/image31.wmf"/><Relationship Id="rId6" Type="http://schemas.openxmlformats.org/officeDocument/2006/relationships/image" Target="../media/image36.wmf"/><Relationship Id="rId5" Type="http://schemas.openxmlformats.org/officeDocument/2006/relationships/image" Target="../media/image35.wmf"/><Relationship Id="rId4" Type="http://schemas.openxmlformats.org/officeDocument/2006/relationships/image" Target="../media/image34.wmf"/></Relationships>
</file>

<file path=ppt/media/image1.jpeg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30.wmf>
</file>

<file path=ppt/media/image31.wmf>
</file>

<file path=ppt/media/image32.wmf>
</file>

<file path=ppt/media/image33.wmf>
</file>

<file path=ppt/media/image34.wmf>
</file>

<file path=ppt/media/image35.wmf>
</file>

<file path=ppt/media/image36.wmf>
</file>

<file path=ppt/media/image37.wmf>
</file>

<file path=ppt/media/image38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968D57-0832-4444-921E-F7D556D1CDC6}" type="datetimeFigureOut">
              <a:rPr lang="en-CA" smtClean="0"/>
              <a:pPr/>
              <a:t>18/07/2011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923178-EF0B-4C39-92F4-D5EF5FBB38B8}" type="slidenum">
              <a:rPr lang="en-CA" smtClean="0"/>
              <a:pPr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</a:t>
            </a:fld>
            <a:endParaRPr lang="en-CA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10</a:t>
            </a:fld>
            <a:endParaRPr lang="en-CA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11</a:t>
            </a:fld>
            <a:endParaRPr lang="en-CA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2</a:t>
            </a:fld>
            <a:endParaRPr lang="en-CA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3</a:t>
            </a:fld>
            <a:endParaRPr lang="en-CA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4</a:t>
            </a:fld>
            <a:endParaRPr lang="en-CA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5</a:t>
            </a:fld>
            <a:endParaRPr lang="en-CA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6</a:t>
            </a:fld>
            <a:endParaRPr lang="en-CA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7</a:t>
            </a:fld>
            <a:endParaRPr lang="en-CA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8</a:t>
            </a:fld>
            <a:endParaRPr lang="en-CA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923178-EF0B-4C39-92F4-D5EF5FBB38B8}" type="slidenum">
              <a:rPr lang="en-CA" smtClean="0"/>
              <a:pPr/>
              <a:t>9</a:t>
            </a:fld>
            <a:endParaRPr lang="en-C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5C14E-AF55-4073-9733-9170A633D883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980E99-83FC-46D1-BD65-C2232E67D707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1B9205-12AA-4383-B856-8F50E640C5FC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DDD9BF-9D9C-4396-9901-441E34E94463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9D35D-7E10-402C-A32C-FE6973D16338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E676D-6C4F-45F2-AC92-56E62FC10C1C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8AEB5-E93C-4D4C-9475-D1C052573940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193534-A9DB-4712-83B8-DABBDE143943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511724-F3B1-44AC-A43F-617563B0DF10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E9556E-5D5A-469A-AB35-27A46C46A269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3567B-DD24-4366-BF0A-8E0818D38B8E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F6B75A1-38FF-4356-A651-C892B5E4D45C}" type="datetime1">
              <a:rPr lang="en-CA" smtClean="0"/>
              <a:pPr/>
              <a:t>18/07/2011</a:t>
            </a:fld>
            <a:endParaRPr lang="en-CA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r>
              <a:rPr lang="en-CA" smtClean="0"/>
              <a:t>S. Evans</a:t>
            </a:r>
            <a:endParaRPr lang="en-CA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0D875ECD-BDD6-440F-88DC-B2DB190AD778}" type="slidenum">
              <a:rPr lang="en-CA" smtClean="0"/>
              <a:pPr/>
              <a:t>‹#›</a:t>
            </a:fld>
            <a:endParaRPr lang="en-CA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0.bin"/><Relationship Id="rId13" Type="http://schemas.openxmlformats.org/officeDocument/2006/relationships/oleObject" Target="../embeddings/oleObject35.bin"/><Relationship Id="rId3" Type="http://schemas.openxmlformats.org/officeDocument/2006/relationships/notesSlide" Target="../notesSlides/notesSlide10.xml"/><Relationship Id="rId7" Type="http://schemas.openxmlformats.org/officeDocument/2006/relationships/oleObject" Target="../embeddings/oleObject29.bin"/><Relationship Id="rId12" Type="http://schemas.openxmlformats.org/officeDocument/2006/relationships/oleObject" Target="../embeddings/oleObject3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6" Type="http://schemas.openxmlformats.org/officeDocument/2006/relationships/oleObject" Target="../embeddings/oleObject28.bin"/><Relationship Id="rId11" Type="http://schemas.openxmlformats.org/officeDocument/2006/relationships/oleObject" Target="../embeddings/oleObject33.bin"/><Relationship Id="rId5" Type="http://schemas.openxmlformats.org/officeDocument/2006/relationships/oleObject" Target="../embeddings/oleObject27.bin"/><Relationship Id="rId10" Type="http://schemas.openxmlformats.org/officeDocument/2006/relationships/oleObject" Target="../embeddings/oleObject32.bin"/><Relationship Id="rId4" Type="http://schemas.openxmlformats.org/officeDocument/2006/relationships/oleObject" Target="../embeddings/oleObject26.bin"/><Relationship Id="rId9" Type="http://schemas.openxmlformats.org/officeDocument/2006/relationships/oleObject" Target="../embeddings/oleObject31.bin"/><Relationship Id="rId14" Type="http://schemas.openxmlformats.org/officeDocument/2006/relationships/oleObject" Target="../embeddings/oleObject36.bin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41.bin"/><Relationship Id="rId3" Type="http://schemas.openxmlformats.org/officeDocument/2006/relationships/notesSlide" Target="../notesSlides/notesSlide11.xml"/><Relationship Id="rId7" Type="http://schemas.openxmlformats.org/officeDocument/2006/relationships/oleObject" Target="../embeddings/oleObject4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39.bin"/><Relationship Id="rId11" Type="http://schemas.openxmlformats.org/officeDocument/2006/relationships/oleObject" Target="../embeddings/oleObject44.bin"/><Relationship Id="rId5" Type="http://schemas.openxmlformats.org/officeDocument/2006/relationships/oleObject" Target="../embeddings/oleObject38.bin"/><Relationship Id="rId10" Type="http://schemas.openxmlformats.org/officeDocument/2006/relationships/oleObject" Target="../embeddings/oleObject43.bin"/><Relationship Id="rId4" Type="http://schemas.openxmlformats.org/officeDocument/2006/relationships/oleObject" Target="../embeddings/oleObject37.bin"/><Relationship Id="rId9" Type="http://schemas.openxmlformats.org/officeDocument/2006/relationships/oleObject" Target="../embeddings/oleObject42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7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5" Type="http://schemas.openxmlformats.org/officeDocument/2006/relationships/oleObject" Target="../embeddings/oleObject2.bin"/><Relationship Id="rId4" Type="http://schemas.openxmlformats.org/officeDocument/2006/relationships/oleObject" Target="../embeddings/oleObject1.bin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5.bin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0.bin"/><Relationship Id="rId13" Type="http://schemas.openxmlformats.org/officeDocument/2006/relationships/oleObject" Target="../embeddings/oleObject15.bin"/><Relationship Id="rId3" Type="http://schemas.openxmlformats.org/officeDocument/2006/relationships/notesSlide" Target="../notesSlides/notesSlide7.xml"/><Relationship Id="rId7" Type="http://schemas.openxmlformats.org/officeDocument/2006/relationships/oleObject" Target="../embeddings/oleObject9.bin"/><Relationship Id="rId12" Type="http://schemas.openxmlformats.org/officeDocument/2006/relationships/oleObject" Target="../embeddings/oleObject1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8.bin"/><Relationship Id="rId11" Type="http://schemas.openxmlformats.org/officeDocument/2006/relationships/oleObject" Target="../embeddings/oleObject13.bin"/><Relationship Id="rId5" Type="http://schemas.openxmlformats.org/officeDocument/2006/relationships/oleObject" Target="../embeddings/oleObject7.bin"/><Relationship Id="rId10" Type="http://schemas.openxmlformats.org/officeDocument/2006/relationships/oleObject" Target="../embeddings/oleObject12.bin"/><Relationship Id="rId4" Type="http://schemas.openxmlformats.org/officeDocument/2006/relationships/oleObject" Target="../embeddings/oleObject6.bin"/><Relationship Id="rId9" Type="http://schemas.openxmlformats.org/officeDocument/2006/relationships/oleObject" Target="../embeddings/oleObject11.bin"/><Relationship Id="rId14" Type="http://schemas.openxmlformats.org/officeDocument/2006/relationships/oleObject" Target="../embeddings/oleObject16.bin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1.bin"/><Relationship Id="rId3" Type="http://schemas.openxmlformats.org/officeDocument/2006/relationships/notesSlide" Target="../notesSlides/notesSlide8.xml"/><Relationship Id="rId7" Type="http://schemas.openxmlformats.org/officeDocument/2006/relationships/oleObject" Target="../embeddings/oleObject2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19.bin"/><Relationship Id="rId11" Type="http://schemas.openxmlformats.org/officeDocument/2006/relationships/oleObject" Target="../embeddings/oleObject24.bin"/><Relationship Id="rId5" Type="http://schemas.openxmlformats.org/officeDocument/2006/relationships/oleObject" Target="../embeddings/oleObject18.bin"/><Relationship Id="rId10" Type="http://schemas.openxmlformats.org/officeDocument/2006/relationships/oleObject" Target="../embeddings/oleObject23.bin"/><Relationship Id="rId4" Type="http://schemas.openxmlformats.org/officeDocument/2006/relationships/oleObject" Target="../embeddings/oleObject17.bin"/><Relationship Id="rId9" Type="http://schemas.openxmlformats.org/officeDocument/2006/relationships/oleObject" Target="../embeddings/oleObject22.bin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4" Type="http://schemas.openxmlformats.org/officeDocument/2006/relationships/oleObject" Target="../embeddings/oleObject25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27784" y="476672"/>
            <a:ext cx="3168352" cy="648072"/>
          </a:xfrm>
        </p:spPr>
        <p:txBody>
          <a:bodyPr>
            <a:noAutofit/>
          </a:bodyPr>
          <a:lstStyle/>
          <a:p>
            <a:r>
              <a:rPr lang="en-CA" sz="3200" dirty="0" smtClean="0"/>
              <a:t>1.6 Continuity</a:t>
            </a:r>
            <a:endParaRPr lang="en-CA" sz="3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99592" y="1412776"/>
            <a:ext cx="7488832" cy="4896544"/>
          </a:xfrm>
        </p:spPr>
        <p:txBody>
          <a:bodyPr>
            <a:normAutofit fontScale="92500" lnSpcReduction="10000"/>
          </a:bodyPr>
          <a:lstStyle/>
          <a:p>
            <a:pPr marL="0" marR="45720" lvl="1" algn="l">
              <a:buClr>
                <a:schemeClr val="accent3"/>
              </a:buClr>
              <a:buSzPct val="95000"/>
            </a:pPr>
            <a:r>
              <a:rPr lang="en-CA" sz="3000" dirty="0" smtClean="0">
                <a:latin typeface="+mj-lt"/>
              </a:rPr>
              <a:t>Assigned work: </a:t>
            </a:r>
            <a:r>
              <a:rPr lang="en-US" sz="3000" dirty="0" smtClean="0">
                <a:latin typeface="+mj-lt"/>
              </a:rPr>
              <a:t>pg 51 #4adef, bcdf,7,8,10-13</a:t>
            </a:r>
            <a:endParaRPr lang="en-CA" sz="3000" dirty="0" smtClean="0">
              <a:latin typeface="+mj-lt"/>
            </a:endParaRPr>
          </a:p>
          <a:p>
            <a:pPr marL="0" marR="45720" lvl="1" algn="l">
              <a:buClr>
                <a:schemeClr val="accent3"/>
              </a:buClr>
              <a:buSzPct val="95000"/>
            </a:pPr>
            <a:endParaRPr lang="en-CA" sz="2600" dirty="0" smtClean="0">
              <a:latin typeface="+mj-lt"/>
            </a:endParaRPr>
          </a:p>
          <a:p>
            <a:pPr marL="0" marR="45720" lvl="1" algn="l">
              <a:buClr>
                <a:schemeClr val="accent3"/>
              </a:buClr>
              <a:buSzPct val="95000"/>
            </a:pPr>
            <a:r>
              <a:rPr lang="en-CA" sz="2600" dirty="0" smtClean="0">
                <a:latin typeface="+mj-lt"/>
              </a:rPr>
              <a:t>A continuous curve is a curve without breaks, holes or jumps. Usually if we talk about a curve being discontinuous it is at a specific point. These are discontinuous….</a:t>
            </a:r>
          </a:p>
          <a:p>
            <a:endParaRPr lang="en-CA" sz="3000" dirty="0" smtClean="0">
              <a:latin typeface="+mj-lt"/>
            </a:endParaRPr>
          </a:p>
          <a:p>
            <a:r>
              <a:rPr lang="en-US" sz="3000" dirty="0" smtClean="0">
                <a:latin typeface="+mj-lt"/>
              </a:rPr>
              <a:t> </a:t>
            </a:r>
            <a:endParaRPr lang="en-CA" sz="3000" dirty="0" smtClean="0">
              <a:latin typeface="+mj-lt"/>
            </a:endParaRPr>
          </a:p>
          <a:p>
            <a:r>
              <a:rPr lang="en-US" sz="2800" dirty="0" smtClean="0"/>
              <a:t> </a:t>
            </a:r>
            <a:endParaRPr lang="en-CA" sz="2800" dirty="0" smtClean="0"/>
          </a:p>
          <a:p>
            <a:r>
              <a:rPr lang="en-US" sz="2800" dirty="0" smtClean="0"/>
              <a:t> </a:t>
            </a:r>
            <a:endParaRPr lang="en-CA" sz="2800" dirty="0" smtClean="0"/>
          </a:p>
          <a:p>
            <a:r>
              <a:rPr lang="en-US" sz="2800" dirty="0" smtClean="0"/>
              <a:t>		 		 </a:t>
            </a:r>
            <a:endParaRPr lang="en-CA" sz="2800" dirty="0" smtClean="0"/>
          </a:p>
          <a:p>
            <a:pPr marL="0" marR="45720" lvl="1" algn="l">
              <a:buClr>
                <a:schemeClr val="accent3"/>
              </a:buClr>
              <a:buSzPct val="95000"/>
            </a:pPr>
            <a:r>
              <a:rPr lang="en-CA" sz="2600" dirty="0" smtClean="0">
                <a:latin typeface="+mj-lt"/>
              </a:rPr>
              <a:t>  HOLE			JUMP			ASYMPTOTE	</a:t>
            </a:r>
          </a:p>
          <a:p>
            <a:pPr marL="0" marR="45720" lvl="1" algn="l">
              <a:buClr>
                <a:schemeClr val="accent3"/>
              </a:buClr>
              <a:buSzPct val="95000"/>
            </a:pPr>
            <a:endParaRPr lang="en-CA" sz="2600" dirty="0" smtClean="0">
              <a:latin typeface="+mj-lt"/>
            </a:endParaRPr>
          </a:p>
          <a:p>
            <a:pPr marL="639763" lvl="1" indent="-182563" algn="l">
              <a:buFont typeface="Arial" pitchFamily="34" charset="0"/>
              <a:buChar char="•"/>
            </a:pPr>
            <a:endParaRPr lang="en-CA" sz="2000" i="1" dirty="0" smtClean="0"/>
          </a:p>
          <a:p>
            <a:pPr marL="639763" lvl="1" indent="-182563" algn="l"/>
            <a:endParaRPr lang="en-CA" sz="2000" i="1" dirty="0"/>
          </a:p>
          <a:p>
            <a:pPr marL="639763" lvl="1" indent="-182563" algn="l"/>
            <a:endParaRPr lang="en-CA" sz="2000" i="1" dirty="0" smtClean="0"/>
          </a:p>
          <a:p>
            <a:pPr marL="639763" lvl="1" indent="-182563" algn="l"/>
            <a:endParaRPr lang="en-CA" sz="2000" i="1" dirty="0"/>
          </a:p>
          <a:p>
            <a:pPr marL="639763" lvl="1" indent="-182563" algn="l"/>
            <a:endParaRPr lang="en-CA" sz="2000" i="1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28384" y="6237312"/>
            <a:ext cx="896888" cy="365125"/>
          </a:xfrm>
        </p:spPr>
        <p:txBody>
          <a:bodyPr/>
          <a:lstStyle/>
          <a:p>
            <a:r>
              <a:rPr lang="en-CA" sz="1400" dirty="0" smtClean="0"/>
              <a:t>S. Evans</a:t>
            </a:r>
            <a:endParaRPr lang="en-CA" sz="1400" dirty="0"/>
          </a:p>
        </p:txBody>
      </p:sp>
      <p:cxnSp>
        <p:nvCxnSpPr>
          <p:cNvPr id="8" name="Straight Arrow Connector 7"/>
          <p:cNvCxnSpPr/>
          <p:nvPr/>
        </p:nvCxnSpPr>
        <p:spPr>
          <a:xfrm rot="5400000" flipH="1" flipV="1">
            <a:off x="432334" y="4689140"/>
            <a:ext cx="1799406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611560" y="5085184"/>
            <a:ext cx="1656184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rot="5400000">
            <a:off x="1691680" y="5085184"/>
            <a:ext cx="144016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rot="5400000" flipH="1" flipV="1">
            <a:off x="2952614" y="4688346"/>
            <a:ext cx="1799406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3131840" y="5084390"/>
            <a:ext cx="1656184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rot="5400000">
            <a:off x="4139952" y="5084390"/>
            <a:ext cx="144016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rot="5400000" flipH="1" flipV="1">
            <a:off x="5400886" y="4688346"/>
            <a:ext cx="1799406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>
            <a:off x="5580112" y="5084390"/>
            <a:ext cx="1656184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rot="5400000">
            <a:off x="5796136" y="4869160"/>
            <a:ext cx="1728192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Oval 23"/>
          <p:cNvSpPr/>
          <p:nvPr/>
        </p:nvSpPr>
        <p:spPr>
          <a:xfrm>
            <a:off x="1619672" y="4581128"/>
            <a:ext cx="144016" cy="144016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sp>
        <p:nvSpPr>
          <p:cNvPr id="25" name="Oval 24"/>
          <p:cNvSpPr/>
          <p:nvPr/>
        </p:nvSpPr>
        <p:spPr>
          <a:xfrm flipH="1" flipV="1">
            <a:off x="4139952" y="4653135"/>
            <a:ext cx="144016" cy="152398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sp>
        <p:nvSpPr>
          <p:cNvPr id="26" name="Oval 25"/>
          <p:cNvSpPr/>
          <p:nvPr/>
        </p:nvSpPr>
        <p:spPr>
          <a:xfrm>
            <a:off x="4139952" y="4077072"/>
            <a:ext cx="144016" cy="216024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31" name="Curved Connector 30"/>
          <p:cNvCxnSpPr/>
          <p:nvPr/>
        </p:nvCxnSpPr>
        <p:spPr>
          <a:xfrm rot="5400000" flipH="1" flipV="1">
            <a:off x="1619672" y="3933056"/>
            <a:ext cx="720080" cy="576064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urved Connector 32"/>
          <p:cNvCxnSpPr>
            <a:stCxn id="24" idx="3"/>
          </p:cNvCxnSpPr>
          <p:nvPr/>
        </p:nvCxnSpPr>
        <p:spPr>
          <a:xfrm rot="5400000">
            <a:off x="755577" y="4704053"/>
            <a:ext cx="885187" cy="885187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urved Connector 33"/>
          <p:cNvCxnSpPr/>
          <p:nvPr/>
        </p:nvCxnSpPr>
        <p:spPr>
          <a:xfrm rot="5400000" flipH="1" flipV="1">
            <a:off x="4211960" y="3573016"/>
            <a:ext cx="504056" cy="504056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Curved Connector 35"/>
          <p:cNvCxnSpPr/>
          <p:nvPr/>
        </p:nvCxnSpPr>
        <p:spPr>
          <a:xfrm rot="5400000">
            <a:off x="3275856" y="4725144"/>
            <a:ext cx="885187" cy="885187"/>
          </a:xfrm>
          <a:prstGeom prst="curvedConnector3">
            <a:avLst>
              <a:gd name="adj1" fmla="val 63773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Arc 41"/>
          <p:cNvSpPr/>
          <p:nvPr/>
        </p:nvSpPr>
        <p:spPr>
          <a:xfrm rot="10391633">
            <a:off x="6730369" y="3717099"/>
            <a:ext cx="1291303" cy="1260441"/>
          </a:xfrm>
          <a:prstGeom prst="arc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44" name="Straight Arrow Connector 43"/>
          <p:cNvCxnSpPr>
            <a:stCxn id="42" idx="2"/>
          </p:cNvCxnSpPr>
          <p:nvPr/>
        </p:nvCxnSpPr>
        <p:spPr>
          <a:xfrm rot="16200000" flipV="1">
            <a:off x="6704215" y="4393130"/>
            <a:ext cx="58731" cy="267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Arc 44"/>
          <p:cNvSpPr/>
          <p:nvPr/>
        </p:nvSpPr>
        <p:spPr>
          <a:xfrm rot="6220809">
            <a:off x="5230013" y="3760836"/>
            <a:ext cx="1440160" cy="1152128"/>
          </a:xfrm>
          <a:prstGeom prst="arc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47" name="Straight Arrow Connector 46"/>
          <p:cNvCxnSpPr>
            <a:stCxn id="45" idx="0"/>
          </p:cNvCxnSpPr>
          <p:nvPr/>
        </p:nvCxnSpPr>
        <p:spPr>
          <a:xfrm rot="5400000" flipH="1" flipV="1">
            <a:off x="6495001" y="4451926"/>
            <a:ext cx="36029" cy="640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31840" y="6206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5" name="Content Placeholder 4"/>
          <p:cNvGraphicFramePr>
            <a:graphicFrameLocks noChangeAspect="1"/>
          </p:cNvGraphicFramePr>
          <p:nvPr>
            <p:ph idx="1"/>
          </p:nvPr>
        </p:nvGraphicFramePr>
        <p:xfrm>
          <a:off x="2555776" y="1340768"/>
          <a:ext cx="961653" cy="395975"/>
        </p:xfrm>
        <a:graphic>
          <a:graphicData uri="http://schemas.openxmlformats.org/presentationml/2006/ole">
            <p:oleObj spid="_x0000_s90114" name="Equation" r:id="rId4" imgW="431640" imgH="177480" progId="Equation.DSMT4">
              <p:embed/>
            </p:oleObj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5940152" y="1340768"/>
          <a:ext cx="701675" cy="377825"/>
        </p:xfrm>
        <a:graphic>
          <a:graphicData uri="http://schemas.openxmlformats.org/presentationml/2006/ole">
            <p:oleObj spid="_x0000_s90115" name="Equation" r:id="rId5" imgW="330120" imgH="177480" progId="Equation.DSMT4">
              <p:embed/>
            </p:oleObj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051720" y="1916832"/>
          <a:ext cx="2484437" cy="827088"/>
        </p:xfrm>
        <a:graphic>
          <a:graphicData uri="http://schemas.openxmlformats.org/presentationml/2006/ole">
            <p:oleObj spid="_x0000_s90116" name="Equation" r:id="rId6" imgW="1295280" imgH="431640" progId="Equation.DSMT4">
              <p:embed/>
            </p:oleObj>
          </a:graphicData>
        </a:graphic>
      </p:graphicFrame>
      <p:graphicFrame>
        <p:nvGraphicFramePr>
          <p:cNvPr id="9" name="Object 8"/>
          <p:cNvGraphicFramePr>
            <a:graphicFrameLocks noChangeAspect="1"/>
          </p:cNvGraphicFramePr>
          <p:nvPr/>
        </p:nvGraphicFramePr>
        <p:xfrm>
          <a:off x="5220072" y="1844824"/>
          <a:ext cx="2314575" cy="874712"/>
        </p:xfrm>
        <a:graphic>
          <a:graphicData uri="http://schemas.openxmlformats.org/presentationml/2006/ole">
            <p:oleObj spid="_x0000_s90117" name="Equation" r:id="rId7" imgW="1206360" imgH="457200" progId="Equation.DSMT4">
              <p:embed/>
            </p:oleObj>
          </a:graphicData>
        </a:graphic>
      </p:graphicFrame>
      <p:graphicFrame>
        <p:nvGraphicFramePr>
          <p:cNvPr id="10" name="Object 9"/>
          <p:cNvGraphicFramePr>
            <a:graphicFrameLocks noChangeAspect="1"/>
          </p:cNvGraphicFramePr>
          <p:nvPr/>
        </p:nvGraphicFramePr>
        <p:xfrm>
          <a:off x="2171700" y="2960688"/>
          <a:ext cx="2282825" cy="1739900"/>
        </p:xfrm>
        <a:graphic>
          <a:graphicData uri="http://schemas.openxmlformats.org/presentationml/2006/ole">
            <p:oleObj spid="_x0000_s90118" name="Equation" r:id="rId8" imgW="1333440" imgH="1015920" progId="Equation.DSMT4">
              <p:embed/>
            </p:oleObj>
          </a:graphicData>
        </a:graphic>
      </p:graphicFrame>
      <p:graphicFrame>
        <p:nvGraphicFramePr>
          <p:cNvPr id="11" name="Object 10"/>
          <p:cNvGraphicFramePr>
            <a:graphicFrameLocks noChangeAspect="1"/>
          </p:cNvGraphicFramePr>
          <p:nvPr/>
        </p:nvGraphicFramePr>
        <p:xfrm>
          <a:off x="5353050" y="2754313"/>
          <a:ext cx="2130425" cy="1839912"/>
        </p:xfrm>
        <a:graphic>
          <a:graphicData uri="http://schemas.openxmlformats.org/presentationml/2006/ole">
            <p:oleObj spid="_x0000_s90119" name="Equation" r:id="rId9" imgW="1206360" imgH="1041120" progId="Equation.DSMT4">
              <p:embed/>
            </p:oleObj>
          </a:graphicData>
        </a:graphic>
      </p:graphicFrame>
      <p:graphicFrame>
        <p:nvGraphicFramePr>
          <p:cNvPr id="12" name="Object 11"/>
          <p:cNvGraphicFramePr>
            <a:graphicFrameLocks noChangeAspect="1"/>
          </p:cNvGraphicFramePr>
          <p:nvPr/>
        </p:nvGraphicFramePr>
        <p:xfrm>
          <a:off x="2051720" y="5013176"/>
          <a:ext cx="2767013" cy="360362"/>
        </p:xfrm>
        <a:graphic>
          <a:graphicData uri="http://schemas.openxmlformats.org/presentationml/2006/ole">
            <p:oleObj spid="_x0000_s90120" name="Equation" r:id="rId10" imgW="1562040" imgH="203040" progId="Equation.DSMT4">
              <p:embed/>
            </p:oleObj>
          </a:graphicData>
        </a:graphic>
      </p:graphicFrame>
      <p:graphicFrame>
        <p:nvGraphicFramePr>
          <p:cNvPr id="13" name="Object 12"/>
          <p:cNvGraphicFramePr>
            <a:graphicFrameLocks noChangeAspect="1"/>
          </p:cNvGraphicFramePr>
          <p:nvPr/>
        </p:nvGraphicFramePr>
        <p:xfrm>
          <a:off x="6228184" y="4941168"/>
          <a:ext cx="606425" cy="360362"/>
        </p:xfrm>
        <a:graphic>
          <a:graphicData uri="http://schemas.openxmlformats.org/presentationml/2006/ole">
            <p:oleObj spid="_x0000_s90121" name="Equation" r:id="rId11" imgW="342720" imgH="203040" progId="Equation.DSMT4">
              <p:embed/>
            </p:oleObj>
          </a:graphicData>
        </a:graphic>
      </p:graphicFrame>
      <p:graphicFrame>
        <p:nvGraphicFramePr>
          <p:cNvPr id="14" name="Object 13"/>
          <p:cNvGraphicFramePr>
            <a:graphicFrameLocks noChangeAspect="1"/>
          </p:cNvGraphicFramePr>
          <p:nvPr/>
        </p:nvGraphicFramePr>
        <p:xfrm>
          <a:off x="179512" y="1844824"/>
          <a:ext cx="1733426" cy="469850"/>
        </p:xfrm>
        <a:graphic>
          <a:graphicData uri="http://schemas.openxmlformats.org/presentationml/2006/ole">
            <p:oleObj spid="_x0000_s90122" name="Equation" r:id="rId12" imgW="749160" imgH="203040" progId="Equation.DSMT4">
              <p:embed/>
            </p:oleObj>
          </a:graphicData>
        </a:graphic>
      </p:graphicFrame>
      <p:graphicFrame>
        <p:nvGraphicFramePr>
          <p:cNvPr id="15" name="Object 14"/>
          <p:cNvGraphicFramePr>
            <a:graphicFrameLocks noChangeAspect="1"/>
          </p:cNvGraphicFramePr>
          <p:nvPr/>
        </p:nvGraphicFramePr>
        <p:xfrm>
          <a:off x="179512" y="2924944"/>
          <a:ext cx="1741363" cy="456209"/>
        </p:xfrm>
        <a:graphic>
          <a:graphicData uri="http://schemas.openxmlformats.org/presentationml/2006/ole">
            <p:oleObj spid="_x0000_s90123" name="Equation" r:id="rId13" imgW="774360" imgH="203040" progId="Equation.DSMT4">
              <p:embed/>
            </p:oleObj>
          </a:graphicData>
        </a:graphic>
      </p:graphicFrame>
      <p:graphicFrame>
        <p:nvGraphicFramePr>
          <p:cNvPr id="16" name="Object 15"/>
          <p:cNvGraphicFramePr>
            <a:graphicFrameLocks noChangeAspect="1"/>
          </p:cNvGraphicFramePr>
          <p:nvPr/>
        </p:nvGraphicFramePr>
        <p:xfrm>
          <a:off x="179512" y="4869160"/>
          <a:ext cx="1709613" cy="455418"/>
        </p:xfrm>
        <a:graphic>
          <a:graphicData uri="http://schemas.openxmlformats.org/presentationml/2006/ole">
            <p:oleObj spid="_x0000_s90124" name="Equation" r:id="rId14" imgW="761760" imgH="203040" progId="Equation.DSMT4">
              <p:embed/>
            </p:oleObj>
          </a:graphicData>
        </a:graphic>
      </p:graphicFrame>
      <p:cxnSp>
        <p:nvCxnSpPr>
          <p:cNvPr id="18" name="Straight Connector 17"/>
          <p:cNvCxnSpPr/>
          <p:nvPr/>
        </p:nvCxnSpPr>
        <p:spPr>
          <a:xfrm rot="5400000">
            <a:off x="2915816" y="3573016"/>
            <a:ext cx="403244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rot="5400000">
            <a:off x="35496" y="3573016"/>
            <a:ext cx="388843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539552" y="5589240"/>
            <a:ext cx="7776864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tabLst>
                <a:tab pos="1436688" algn="l"/>
                <a:tab pos="4848225" algn="l"/>
              </a:tabLst>
            </a:pPr>
            <a:r>
              <a:rPr lang="en-CA" dirty="0" smtClean="0"/>
              <a:t>                     	</a:t>
            </a:r>
            <a:r>
              <a:rPr lang="en-CA" sz="2000" b="1" dirty="0" smtClean="0">
                <a:latin typeface="+mj-lt"/>
              </a:rPr>
              <a:t>So f(x) is continuous	 So f(x) is discontinuous</a:t>
            </a:r>
          </a:p>
          <a:p>
            <a:pPr>
              <a:tabLst>
                <a:tab pos="1436688" algn="l"/>
                <a:tab pos="4848225" algn="l"/>
              </a:tabLst>
            </a:pPr>
            <a:r>
              <a:rPr lang="en-CA" sz="2000" b="1" dirty="0" smtClean="0">
                <a:latin typeface="+mj-lt"/>
              </a:rPr>
              <a:t>	at x = -1 	at x = 1 (jump)</a:t>
            </a:r>
          </a:p>
          <a:p>
            <a:endParaRPr lang="en-CA" dirty="0"/>
          </a:p>
        </p:txBody>
      </p:sp>
      <p:cxnSp>
        <p:nvCxnSpPr>
          <p:cNvPr id="24" name="Straight Connector 23"/>
          <p:cNvCxnSpPr/>
          <p:nvPr/>
        </p:nvCxnSpPr>
        <p:spPr>
          <a:xfrm>
            <a:off x="2555776" y="1772816"/>
            <a:ext cx="108012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>
            <a:off x="5868144" y="1772816"/>
            <a:ext cx="108012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>
              <a:buNone/>
              <a:tabLst>
                <a:tab pos="623888" algn="l"/>
              </a:tabLst>
            </a:pPr>
            <a:r>
              <a:rPr lang="en-US" sz="2400" dirty="0" smtClean="0">
                <a:latin typeface="+mj-lt"/>
              </a:rPr>
              <a:t>b</a:t>
            </a:r>
            <a:r>
              <a:rPr lang="en-US" sz="2400" dirty="0" smtClean="0">
                <a:latin typeface="+mj-lt"/>
              </a:rPr>
              <a:t>) </a:t>
            </a:r>
            <a:endParaRPr lang="en-CA" sz="2400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899592" y="1412776"/>
          <a:ext cx="2435225" cy="1649412"/>
        </p:xfrm>
        <a:graphic>
          <a:graphicData uri="http://schemas.openxmlformats.org/presentationml/2006/ole">
            <p:oleObj spid="_x0000_s102402" name="Equation" r:id="rId4" imgW="1384200" imgH="939600" progId="Equation.DSMT4">
              <p:embed/>
            </p:oleObj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95536" y="3284984"/>
            <a:ext cx="2376264" cy="1323439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CA" sz="2000" dirty="0" smtClean="0">
                <a:latin typeface="+mj-lt"/>
              </a:rPr>
              <a:t>Ask yourself where might f(x) be discontinuous? Look at </a:t>
            </a:r>
            <a:r>
              <a:rPr lang="en-CA" sz="2000" dirty="0" smtClean="0">
                <a:latin typeface="+mj-lt"/>
              </a:rPr>
              <a:t>domains i.e</a:t>
            </a:r>
            <a:r>
              <a:rPr lang="en-CA" sz="2000" dirty="0" smtClean="0">
                <a:latin typeface="+mj-lt"/>
              </a:rPr>
              <a:t>. 0</a:t>
            </a:r>
            <a:endParaRPr lang="en-CA" sz="2000" dirty="0">
              <a:latin typeface="+mj-lt"/>
            </a:endParaRPr>
          </a:p>
        </p:txBody>
      </p:sp>
      <p:cxnSp>
        <p:nvCxnSpPr>
          <p:cNvPr id="12" name="Straight Arrow Connector 11"/>
          <p:cNvCxnSpPr/>
          <p:nvPr/>
        </p:nvCxnSpPr>
        <p:spPr>
          <a:xfrm rot="5400000" flipH="1" flipV="1">
            <a:off x="1026914" y="2941638"/>
            <a:ext cx="60945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5" name="Object 14"/>
          <p:cNvGraphicFramePr>
            <a:graphicFrameLocks noChangeAspect="1"/>
          </p:cNvGraphicFramePr>
          <p:nvPr/>
        </p:nvGraphicFramePr>
        <p:xfrm>
          <a:off x="5940152" y="1484784"/>
          <a:ext cx="720080" cy="360040"/>
        </p:xfrm>
        <a:graphic>
          <a:graphicData uri="http://schemas.openxmlformats.org/presentationml/2006/ole">
            <p:oleObj spid="_x0000_s102403" name="Equation" r:id="rId5" imgW="355320" imgH="177480" progId="Equation.DSMT4">
              <p:embed/>
            </p:oleObj>
          </a:graphicData>
        </a:graphic>
      </p:graphicFrame>
      <p:graphicFrame>
        <p:nvGraphicFramePr>
          <p:cNvPr id="16" name="Object 15"/>
          <p:cNvGraphicFramePr>
            <a:graphicFrameLocks noChangeAspect="1"/>
          </p:cNvGraphicFramePr>
          <p:nvPr/>
        </p:nvGraphicFramePr>
        <p:xfrm>
          <a:off x="5580112" y="1988840"/>
          <a:ext cx="2160240" cy="371654"/>
        </p:xfrm>
        <a:graphic>
          <a:graphicData uri="http://schemas.openxmlformats.org/presentationml/2006/ole">
            <p:oleObj spid="_x0000_s102404" name="Equation" r:id="rId6" imgW="1180800" imgH="203040" progId="Equation.DSMT4">
              <p:embed/>
            </p:oleObj>
          </a:graphicData>
        </a:graphic>
      </p:graphicFrame>
      <p:graphicFrame>
        <p:nvGraphicFramePr>
          <p:cNvPr id="17" name="Object 16"/>
          <p:cNvGraphicFramePr>
            <a:graphicFrameLocks noChangeAspect="1"/>
          </p:cNvGraphicFramePr>
          <p:nvPr/>
        </p:nvGraphicFramePr>
        <p:xfrm>
          <a:off x="5652120" y="2420888"/>
          <a:ext cx="2304256" cy="2176242"/>
        </p:xfrm>
        <a:graphic>
          <a:graphicData uri="http://schemas.openxmlformats.org/presentationml/2006/ole">
            <p:oleObj spid="_x0000_s102405" name="Equation" r:id="rId7" imgW="1371600" imgH="1295280" progId="Equation.DSMT4">
              <p:embed/>
            </p:oleObj>
          </a:graphicData>
        </a:graphic>
      </p:graphicFrame>
      <p:graphicFrame>
        <p:nvGraphicFramePr>
          <p:cNvPr id="20" name="Object 19"/>
          <p:cNvGraphicFramePr>
            <a:graphicFrameLocks noChangeAspect="1"/>
          </p:cNvGraphicFramePr>
          <p:nvPr/>
        </p:nvGraphicFramePr>
        <p:xfrm>
          <a:off x="5724128" y="4725144"/>
          <a:ext cx="2721074" cy="392226"/>
        </p:xfrm>
        <a:graphic>
          <a:graphicData uri="http://schemas.openxmlformats.org/presentationml/2006/ole">
            <p:oleObj spid="_x0000_s102406" name="Equation" r:id="rId8" imgW="1409400" imgH="203040" progId="Equation.DSMT4">
              <p:embed/>
            </p:oleObj>
          </a:graphicData>
        </a:graphic>
      </p:graphicFrame>
      <p:sp>
        <p:nvSpPr>
          <p:cNvPr id="21" name="Rectangle 20"/>
          <p:cNvSpPr/>
          <p:nvPr/>
        </p:nvSpPr>
        <p:spPr>
          <a:xfrm>
            <a:off x="4932040" y="5301208"/>
            <a:ext cx="3672408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tabLst>
                <a:tab pos="1436688" algn="l"/>
                <a:tab pos="4848225" algn="l"/>
              </a:tabLst>
            </a:pPr>
            <a:r>
              <a:rPr lang="en-CA" sz="2400" b="1" dirty="0" smtClean="0">
                <a:latin typeface="+mj-lt"/>
              </a:rPr>
              <a:t> So </a:t>
            </a:r>
            <a:r>
              <a:rPr lang="en-CA" sz="2400" b="1" dirty="0" smtClean="0">
                <a:latin typeface="+mj-lt"/>
              </a:rPr>
              <a:t>f(x) is discontinuous at x= 0 (hole at 0,1)</a:t>
            </a:r>
            <a:endParaRPr lang="en-CA" sz="2400" b="1" dirty="0" smtClean="0">
              <a:latin typeface="+mj-lt"/>
            </a:endParaRPr>
          </a:p>
        </p:txBody>
      </p:sp>
      <p:graphicFrame>
        <p:nvGraphicFramePr>
          <p:cNvPr id="22" name="Object 21"/>
          <p:cNvGraphicFramePr>
            <a:graphicFrameLocks noChangeAspect="1"/>
          </p:cNvGraphicFramePr>
          <p:nvPr/>
        </p:nvGraphicFramePr>
        <p:xfrm>
          <a:off x="4355976" y="1988840"/>
          <a:ext cx="974080" cy="389632"/>
        </p:xfrm>
        <a:graphic>
          <a:graphicData uri="http://schemas.openxmlformats.org/presentationml/2006/ole">
            <p:oleObj spid="_x0000_s102407" name="Equation" r:id="rId9" imgW="507960" imgH="203040" progId="Equation.DSMT4">
              <p:embed/>
            </p:oleObj>
          </a:graphicData>
        </a:graphic>
      </p:graphicFrame>
      <p:graphicFrame>
        <p:nvGraphicFramePr>
          <p:cNvPr id="23" name="Object 22"/>
          <p:cNvGraphicFramePr>
            <a:graphicFrameLocks noChangeAspect="1"/>
          </p:cNvGraphicFramePr>
          <p:nvPr/>
        </p:nvGraphicFramePr>
        <p:xfrm>
          <a:off x="4355976" y="2492896"/>
          <a:ext cx="974080" cy="389632"/>
        </p:xfrm>
        <a:graphic>
          <a:graphicData uri="http://schemas.openxmlformats.org/presentationml/2006/ole">
            <p:oleObj spid="_x0000_s102408" name="Equation" r:id="rId10" imgW="507960" imgH="203040" progId="Equation.DSMT4">
              <p:embed/>
            </p:oleObj>
          </a:graphicData>
        </a:graphic>
      </p:graphicFrame>
      <p:graphicFrame>
        <p:nvGraphicFramePr>
          <p:cNvPr id="24" name="Object 23"/>
          <p:cNvGraphicFramePr>
            <a:graphicFrameLocks noChangeAspect="1"/>
          </p:cNvGraphicFramePr>
          <p:nvPr/>
        </p:nvGraphicFramePr>
        <p:xfrm>
          <a:off x="4355976" y="4725144"/>
          <a:ext cx="949729" cy="389632"/>
        </p:xfrm>
        <a:graphic>
          <a:graphicData uri="http://schemas.openxmlformats.org/presentationml/2006/ole">
            <p:oleObj spid="_x0000_s102409" name="Equation" r:id="rId11" imgW="495000" imgH="203040" progId="Equation.DSMT4">
              <p:embed/>
            </p:oleObj>
          </a:graphicData>
        </a:graphic>
      </p:graphicFrame>
      <p:cxnSp>
        <p:nvCxnSpPr>
          <p:cNvPr id="26" name="Straight Connector 25"/>
          <p:cNvCxnSpPr/>
          <p:nvPr/>
        </p:nvCxnSpPr>
        <p:spPr>
          <a:xfrm>
            <a:off x="5868144" y="1844824"/>
            <a:ext cx="86409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971600" y="5877272"/>
            <a:ext cx="223224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sz="2400" dirty="0" smtClean="0">
                <a:latin typeface="+mj-lt"/>
              </a:rPr>
              <a:t>Now Graph it</a:t>
            </a:r>
            <a:endParaRPr lang="en-CA" sz="2400" dirty="0"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b="1" dirty="0" smtClean="0">
              <a:latin typeface="+mj-lt"/>
            </a:endParaRPr>
          </a:p>
          <a:p>
            <a:pPr>
              <a:buNone/>
            </a:pPr>
            <a:endParaRPr lang="en-CA" sz="2400" b="1" dirty="0" smtClean="0">
              <a:latin typeface="+mj-lt"/>
            </a:endParaRPr>
          </a:p>
          <a:p>
            <a:pPr>
              <a:buNone/>
            </a:pPr>
            <a:endParaRPr lang="en-CA" sz="2400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20" name="TextBox 19"/>
          <p:cNvSpPr txBox="1"/>
          <p:nvPr/>
        </p:nvSpPr>
        <p:spPr>
          <a:xfrm>
            <a:off x="611560" y="1628800"/>
            <a:ext cx="81369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CA" dirty="0"/>
          </a:p>
        </p:txBody>
      </p:sp>
      <p:sp>
        <p:nvSpPr>
          <p:cNvPr id="7" name="TextBox 6"/>
          <p:cNvSpPr txBox="1"/>
          <p:nvPr/>
        </p:nvSpPr>
        <p:spPr>
          <a:xfrm>
            <a:off x="611560" y="1772816"/>
            <a:ext cx="7704856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sz="2400" b="1" dirty="0" smtClean="0">
                <a:latin typeface="+mj-lt"/>
              </a:rPr>
              <a:t>Conditions for Continuity:</a:t>
            </a:r>
          </a:p>
          <a:p>
            <a:endParaRPr lang="en-CA" sz="2400" dirty="0" smtClean="0">
              <a:latin typeface="+mj-lt"/>
            </a:endParaRPr>
          </a:p>
          <a:p>
            <a:pPr marL="1371600" lvl="2" indent="-1371600">
              <a:buAutoNum type="arabicParenR"/>
            </a:pPr>
            <a:r>
              <a:rPr lang="en-CA" sz="2400" dirty="0" smtClean="0">
                <a:latin typeface="+mj-lt"/>
              </a:rPr>
              <a:t>must exist</a:t>
            </a:r>
          </a:p>
          <a:p>
            <a:pPr marL="1371600" lvl="2" indent="-1371600">
              <a:buAutoNum type="arabicParenR"/>
            </a:pPr>
            <a:endParaRPr lang="en-CA" sz="2400" dirty="0" smtClean="0">
              <a:latin typeface="+mj-lt"/>
            </a:endParaRPr>
          </a:p>
          <a:p>
            <a:pPr marL="1371600" lvl="2" indent="-1371600">
              <a:buAutoNum type="arabicParenR"/>
            </a:pPr>
            <a:r>
              <a:rPr lang="en-CA" sz="2400" dirty="0" smtClean="0">
                <a:latin typeface="+mj-lt"/>
              </a:rPr>
              <a:t>     must exist (i.e. LHL=RHL)</a:t>
            </a:r>
          </a:p>
          <a:p>
            <a:pPr marL="1371600" lvl="2" indent="-1371600">
              <a:buAutoNum type="arabicParenR"/>
            </a:pPr>
            <a:endParaRPr lang="en-CA" sz="2400" dirty="0" smtClean="0">
              <a:latin typeface="+mj-lt"/>
            </a:endParaRPr>
          </a:p>
          <a:p>
            <a:pPr marL="1371600" lvl="2" indent="-1371600">
              <a:buAutoNum type="arabicParenR"/>
            </a:pPr>
            <a:r>
              <a:rPr lang="en-CA" sz="2400" dirty="0" smtClean="0">
                <a:latin typeface="+mj-lt"/>
              </a:rPr>
              <a:t>              (i.e. condition 1 = condition 2)</a:t>
            </a:r>
          </a:p>
          <a:p>
            <a:pPr marL="1371600" lvl="2" indent="-1371600">
              <a:buAutoNum type="arabicParenR"/>
            </a:pPr>
            <a:endParaRPr lang="en-CA" sz="2400" dirty="0" smtClean="0">
              <a:latin typeface="+mj-lt"/>
            </a:endParaRPr>
          </a:p>
          <a:p>
            <a:pPr marL="808038" lvl="2" indent="-808038"/>
            <a:r>
              <a:rPr lang="en-CA" sz="2400" i="1" dirty="0" smtClean="0">
                <a:latin typeface="+mj-lt"/>
              </a:rPr>
              <a:t>Note:  For all polynomials		        so all polynomials are continuous. </a:t>
            </a:r>
          </a:p>
          <a:p>
            <a:pPr marL="1371600" lvl="2" indent="-1371600">
              <a:buAutoNum type="arabicParenR"/>
            </a:pPr>
            <a:endParaRPr lang="en-CA" sz="2400" dirty="0" smtClean="0">
              <a:latin typeface="+mj-lt"/>
            </a:endParaRPr>
          </a:p>
          <a:p>
            <a:pPr marL="441325" lvl="2" indent="-441325">
              <a:buAutoNum type="arabicParenR"/>
            </a:pPr>
            <a:endParaRPr lang="en-CA" sz="2400" dirty="0" smtClean="0">
              <a:latin typeface="+mj-lt"/>
            </a:endParaRPr>
          </a:p>
          <a:p>
            <a:pPr marL="441325" lvl="2" indent="-441325">
              <a:buAutoNum type="arabicParenR"/>
            </a:pPr>
            <a:endParaRPr lang="en-CA" sz="2400" dirty="0" smtClean="0">
              <a:latin typeface="+mj-lt"/>
            </a:endParaRPr>
          </a:p>
          <a:p>
            <a:pPr marL="441325" lvl="2" indent="-441325">
              <a:buAutoNum type="arabicParenR"/>
            </a:pPr>
            <a:endParaRPr lang="en-CA" sz="2400" dirty="0" smtClean="0">
              <a:latin typeface="+mj-lt"/>
            </a:endParaRPr>
          </a:p>
        </p:txBody>
      </p:sp>
      <p:graphicFrame>
        <p:nvGraphicFramePr>
          <p:cNvPr id="11" name="Object 10"/>
          <p:cNvGraphicFramePr>
            <a:graphicFrameLocks noChangeAspect="1"/>
          </p:cNvGraphicFramePr>
          <p:nvPr/>
        </p:nvGraphicFramePr>
        <p:xfrm>
          <a:off x="1043607" y="2492896"/>
          <a:ext cx="850595" cy="504056"/>
        </p:xfrm>
        <a:graphic>
          <a:graphicData uri="http://schemas.openxmlformats.org/presentationml/2006/ole">
            <p:oleObj spid="_x0000_s69636" name="Equation" r:id="rId4" imgW="342720" imgH="203040" progId="Equation.DSMT4">
              <p:embed/>
            </p:oleObj>
          </a:graphicData>
        </a:graphic>
      </p:graphicFrame>
      <p:graphicFrame>
        <p:nvGraphicFramePr>
          <p:cNvPr id="12" name="Object 11"/>
          <p:cNvGraphicFramePr>
            <a:graphicFrameLocks noChangeAspect="1"/>
          </p:cNvGraphicFramePr>
          <p:nvPr/>
        </p:nvGraphicFramePr>
        <p:xfrm>
          <a:off x="1115616" y="3212976"/>
          <a:ext cx="1152128" cy="576064"/>
        </p:xfrm>
        <a:graphic>
          <a:graphicData uri="http://schemas.openxmlformats.org/presentationml/2006/ole">
            <p:oleObj spid="_x0000_s69637" name="Equation" r:id="rId5" imgW="558720" imgH="279360" progId="Equation.DSMT4">
              <p:embed/>
            </p:oleObj>
          </a:graphicData>
        </a:graphic>
      </p:graphicFrame>
      <p:graphicFrame>
        <p:nvGraphicFramePr>
          <p:cNvPr id="13" name="Object 12"/>
          <p:cNvGraphicFramePr>
            <a:graphicFrameLocks noChangeAspect="1"/>
          </p:cNvGraphicFramePr>
          <p:nvPr/>
        </p:nvGraphicFramePr>
        <p:xfrm>
          <a:off x="1115616" y="4005064"/>
          <a:ext cx="1817236" cy="499740"/>
        </p:xfrm>
        <a:graphic>
          <a:graphicData uri="http://schemas.openxmlformats.org/presentationml/2006/ole">
            <p:oleObj spid="_x0000_s69638" name="Equation" r:id="rId6" imgW="1015920" imgH="279360" progId="Equation.DSMT4">
              <p:embed/>
            </p:oleObj>
          </a:graphicData>
        </a:graphic>
      </p:graphicFrame>
      <p:graphicFrame>
        <p:nvGraphicFramePr>
          <p:cNvPr id="14" name="Object 13"/>
          <p:cNvGraphicFramePr>
            <a:graphicFrameLocks noChangeAspect="1"/>
          </p:cNvGraphicFramePr>
          <p:nvPr/>
        </p:nvGraphicFramePr>
        <p:xfrm>
          <a:off x="3923928" y="4725144"/>
          <a:ext cx="1891846" cy="520258"/>
        </p:xfrm>
        <a:graphic>
          <a:graphicData uri="http://schemas.openxmlformats.org/presentationml/2006/ole">
            <p:oleObj spid="_x0000_s69639" name="Equation" r:id="rId7" imgW="1015920" imgH="27936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>
              <a:buNone/>
            </a:pPr>
            <a:endParaRPr lang="en-CA" sz="2400" b="1" dirty="0" smtClean="0">
              <a:latin typeface="+mj-lt"/>
            </a:endParaRPr>
          </a:p>
          <a:p>
            <a:pPr>
              <a:buNone/>
            </a:pPr>
            <a:endParaRPr lang="en-CA" sz="2400" b="1" dirty="0" smtClean="0">
              <a:latin typeface="+mj-lt"/>
            </a:endParaRPr>
          </a:p>
          <a:p>
            <a:pPr>
              <a:buNone/>
            </a:pPr>
            <a:endParaRPr lang="en-CA" sz="2400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20" name="TextBox 19"/>
          <p:cNvSpPr txBox="1"/>
          <p:nvPr/>
        </p:nvSpPr>
        <p:spPr>
          <a:xfrm>
            <a:off x="611560" y="1628800"/>
            <a:ext cx="81369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CA" dirty="0"/>
          </a:p>
        </p:txBody>
      </p:sp>
      <p:sp>
        <p:nvSpPr>
          <p:cNvPr id="7" name="TextBox 6"/>
          <p:cNvSpPr txBox="1"/>
          <p:nvPr/>
        </p:nvSpPr>
        <p:spPr>
          <a:xfrm>
            <a:off x="611560" y="1772816"/>
            <a:ext cx="7704856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sz="2400" dirty="0" smtClean="0">
                <a:latin typeface="+mj-lt"/>
              </a:rPr>
              <a:t>In the following examples state which condition fails:</a:t>
            </a:r>
          </a:p>
          <a:p>
            <a:endParaRPr lang="en-CA" sz="2400" dirty="0" smtClean="0">
              <a:latin typeface="+mj-lt"/>
            </a:endParaRPr>
          </a:p>
          <a:p>
            <a:endParaRPr lang="en-CA" sz="2400" dirty="0" smtClean="0">
              <a:latin typeface="+mj-lt"/>
            </a:endParaRPr>
          </a:p>
          <a:p>
            <a:endParaRPr lang="en-CA" sz="2400" dirty="0" smtClean="0">
              <a:latin typeface="+mj-lt"/>
            </a:endParaRPr>
          </a:p>
          <a:p>
            <a:endParaRPr lang="en-CA" sz="2400" dirty="0" smtClean="0">
              <a:latin typeface="+mj-lt"/>
            </a:endParaRPr>
          </a:p>
          <a:p>
            <a:endParaRPr lang="en-CA" sz="2400" dirty="0" smtClean="0">
              <a:latin typeface="+mj-lt"/>
            </a:endParaRPr>
          </a:p>
          <a:p>
            <a:endParaRPr lang="en-CA" sz="2400" dirty="0" smtClean="0">
              <a:latin typeface="+mj-lt"/>
            </a:endParaRPr>
          </a:p>
          <a:p>
            <a:endParaRPr lang="en-CA" sz="2400" dirty="0" smtClean="0">
              <a:latin typeface="+mj-lt"/>
            </a:endParaRPr>
          </a:p>
          <a:p>
            <a:endParaRPr lang="en-CA" sz="2400" dirty="0" smtClean="0">
              <a:latin typeface="+mj-lt"/>
            </a:endParaRPr>
          </a:p>
          <a:p>
            <a:r>
              <a:rPr lang="en-CA" sz="2400" dirty="0" err="1" smtClean="0">
                <a:latin typeface="+mj-lt"/>
              </a:rPr>
              <a:t>cond</a:t>
            </a:r>
            <a:r>
              <a:rPr lang="en-CA" sz="2400" dirty="0" smtClean="0">
                <a:latin typeface="+mj-lt"/>
              </a:rPr>
              <a:t> 1		</a:t>
            </a:r>
            <a:r>
              <a:rPr lang="en-CA" sz="2400" dirty="0" err="1" smtClean="0">
                <a:latin typeface="+mj-lt"/>
              </a:rPr>
              <a:t>cond</a:t>
            </a:r>
            <a:r>
              <a:rPr lang="en-CA" sz="2400" dirty="0" smtClean="0">
                <a:latin typeface="+mj-lt"/>
              </a:rPr>
              <a:t> 2			</a:t>
            </a:r>
            <a:r>
              <a:rPr lang="en-CA" sz="2400" dirty="0" err="1" smtClean="0">
                <a:latin typeface="+mj-lt"/>
              </a:rPr>
              <a:t>cond</a:t>
            </a:r>
            <a:r>
              <a:rPr lang="en-CA" sz="2400" dirty="0" smtClean="0">
                <a:latin typeface="+mj-lt"/>
              </a:rPr>
              <a:t> 1		</a:t>
            </a:r>
            <a:r>
              <a:rPr lang="en-CA" sz="2400" dirty="0" err="1" smtClean="0">
                <a:latin typeface="+mj-lt"/>
              </a:rPr>
              <a:t>cond</a:t>
            </a:r>
            <a:r>
              <a:rPr lang="en-CA" sz="2400" dirty="0" smtClean="0">
                <a:latin typeface="+mj-lt"/>
              </a:rPr>
              <a:t> 3</a:t>
            </a:r>
          </a:p>
          <a:p>
            <a:endParaRPr lang="en-CA" sz="2400" dirty="0" smtClean="0">
              <a:latin typeface="+mj-lt"/>
            </a:endParaRPr>
          </a:p>
          <a:p>
            <a:pPr marL="2270125" lvl="6" indent="-441325"/>
            <a:endParaRPr lang="en-CA" sz="2400" dirty="0" smtClean="0">
              <a:latin typeface="+mj-lt"/>
            </a:endParaRPr>
          </a:p>
          <a:p>
            <a:pPr marL="3184525" lvl="8" indent="-441325"/>
            <a:r>
              <a:rPr lang="en-CA" sz="2400" dirty="0" smtClean="0">
                <a:latin typeface="+mj-lt"/>
              </a:rPr>
              <a:t>         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 rot="5400000" flipH="1" flipV="1">
            <a:off x="360326" y="3608226"/>
            <a:ext cx="1799406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>
            <a:off x="539552" y="4004270"/>
            <a:ext cx="1656184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Oval 14"/>
          <p:cNvSpPr/>
          <p:nvPr/>
        </p:nvSpPr>
        <p:spPr>
          <a:xfrm>
            <a:off x="1547664" y="3500214"/>
            <a:ext cx="144016" cy="144016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16" name="Curved Connector 15"/>
          <p:cNvCxnSpPr/>
          <p:nvPr/>
        </p:nvCxnSpPr>
        <p:spPr>
          <a:xfrm rot="5400000" flipH="1" flipV="1">
            <a:off x="1547664" y="2852142"/>
            <a:ext cx="720080" cy="576064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urved Connector 16"/>
          <p:cNvCxnSpPr>
            <a:stCxn id="15" idx="3"/>
          </p:cNvCxnSpPr>
          <p:nvPr/>
        </p:nvCxnSpPr>
        <p:spPr>
          <a:xfrm rot="5400000">
            <a:off x="683569" y="3623139"/>
            <a:ext cx="885187" cy="885187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 rot="5400000" flipH="1" flipV="1">
            <a:off x="2376550" y="3608226"/>
            <a:ext cx="1799406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>
            <a:off x="2555776" y="4004270"/>
            <a:ext cx="1656184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Oval 27"/>
          <p:cNvSpPr/>
          <p:nvPr/>
        </p:nvSpPr>
        <p:spPr>
          <a:xfrm flipH="1" flipV="1">
            <a:off x="3563888" y="3573015"/>
            <a:ext cx="144016" cy="152398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sp>
        <p:nvSpPr>
          <p:cNvPr id="29" name="Oval 28"/>
          <p:cNvSpPr/>
          <p:nvPr/>
        </p:nvSpPr>
        <p:spPr>
          <a:xfrm>
            <a:off x="3563888" y="2996952"/>
            <a:ext cx="144016" cy="216024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30" name="Curved Connector 29"/>
          <p:cNvCxnSpPr/>
          <p:nvPr/>
        </p:nvCxnSpPr>
        <p:spPr>
          <a:xfrm rot="5400000" flipH="1" flipV="1">
            <a:off x="3635896" y="2492896"/>
            <a:ext cx="504056" cy="504056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urved Connector 30"/>
          <p:cNvCxnSpPr/>
          <p:nvPr/>
        </p:nvCxnSpPr>
        <p:spPr>
          <a:xfrm rot="5400000">
            <a:off x="2699792" y="3645024"/>
            <a:ext cx="885187" cy="885187"/>
          </a:xfrm>
          <a:prstGeom prst="curvedConnector3">
            <a:avLst>
              <a:gd name="adj1" fmla="val 63773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/>
          <p:nvPr/>
        </p:nvCxnSpPr>
        <p:spPr>
          <a:xfrm rot="5400000" flipH="1" flipV="1">
            <a:off x="4464782" y="3536218"/>
            <a:ext cx="1799406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>
            <a:off x="4644008" y="3932262"/>
            <a:ext cx="1656184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Arc 33"/>
          <p:cNvSpPr/>
          <p:nvPr/>
        </p:nvSpPr>
        <p:spPr>
          <a:xfrm rot="10391633">
            <a:off x="5794265" y="2564971"/>
            <a:ext cx="1291303" cy="1260441"/>
          </a:xfrm>
          <a:prstGeom prst="arc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sp>
        <p:nvSpPr>
          <p:cNvPr id="35" name="Arc 34"/>
          <p:cNvSpPr/>
          <p:nvPr/>
        </p:nvSpPr>
        <p:spPr>
          <a:xfrm rot="6220809">
            <a:off x="4293909" y="2608708"/>
            <a:ext cx="1440160" cy="1152128"/>
          </a:xfrm>
          <a:prstGeom prst="arc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37" name="Straight Connector 36"/>
          <p:cNvCxnSpPr/>
          <p:nvPr/>
        </p:nvCxnSpPr>
        <p:spPr>
          <a:xfrm rot="5400000">
            <a:off x="4896036" y="3609020"/>
            <a:ext cx="1512168" cy="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35" idx="0"/>
          </p:cNvCxnSpPr>
          <p:nvPr/>
        </p:nvCxnSpPr>
        <p:spPr>
          <a:xfrm rot="5400000" flipH="1" flipV="1">
            <a:off x="5558897" y="3299798"/>
            <a:ext cx="36029" cy="640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/>
          <p:cNvCxnSpPr>
            <a:stCxn id="34" idx="2"/>
          </p:cNvCxnSpPr>
          <p:nvPr/>
        </p:nvCxnSpPr>
        <p:spPr>
          <a:xfrm rot="16200000" flipV="1">
            <a:off x="5768111" y="3241002"/>
            <a:ext cx="58731" cy="267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/>
          <p:nvPr/>
        </p:nvCxnSpPr>
        <p:spPr>
          <a:xfrm rot="5400000" flipH="1" flipV="1">
            <a:off x="6625021" y="3558103"/>
            <a:ext cx="1799406" cy="7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Arrow Connector 44"/>
          <p:cNvCxnSpPr/>
          <p:nvPr/>
        </p:nvCxnSpPr>
        <p:spPr>
          <a:xfrm>
            <a:off x="6804247" y="3954147"/>
            <a:ext cx="1656184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Oval 45"/>
          <p:cNvSpPr/>
          <p:nvPr/>
        </p:nvSpPr>
        <p:spPr>
          <a:xfrm>
            <a:off x="7812359" y="3450091"/>
            <a:ext cx="144016" cy="144016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47" name="Curved Connector 46"/>
          <p:cNvCxnSpPr/>
          <p:nvPr/>
        </p:nvCxnSpPr>
        <p:spPr>
          <a:xfrm rot="5400000" flipH="1" flipV="1">
            <a:off x="7812359" y="2802019"/>
            <a:ext cx="720080" cy="576064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Curved Connector 47"/>
          <p:cNvCxnSpPr>
            <a:stCxn id="46" idx="3"/>
          </p:cNvCxnSpPr>
          <p:nvPr/>
        </p:nvCxnSpPr>
        <p:spPr>
          <a:xfrm rot="5400000">
            <a:off x="6948264" y="3573016"/>
            <a:ext cx="885187" cy="885187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Oval 48"/>
          <p:cNvSpPr/>
          <p:nvPr/>
        </p:nvSpPr>
        <p:spPr>
          <a:xfrm flipH="1">
            <a:off x="7812360" y="2924944"/>
            <a:ext cx="144016" cy="144015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800" dirty="0" smtClean="0">
                <a:latin typeface="+mj-lt"/>
              </a:rPr>
              <a:t>When determining if a function is continuous you need to know where you should look for discontinuities…..</a:t>
            </a:r>
          </a:p>
          <a:p>
            <a:pPr marL="0" indent="0">
              <a:buNone/>
            </a:pPr>
            <a:endParaRPr lang="en-CA" sz="2800" dirty="0" smtClean="0">
              <a:latin typeface="+mj-lt"/>
            </a:endParaRPr>
          </a:p>
          <a:p>
            <a:pPr>
              <a:buNone/>
            </a:pPr>
            <a:r>
              <a:rPr lang="en-US" sz="2800" b="1" dirty="0" smtClean="0">
                <a:latin typeface="+mj-lt"/>
              </a:rPr>
              <a:t>For Rational functions</a:t>
            </a:r>
            <a:r>
              <a:rPr lang="en-US" sz="2800" dirty="0" smtClean="0">
                <a:latin typeface="+mj-lt"/>
              </a:rPr>
              <a:t>: </a:t>
            </a:r>
            <a:endParaRPr lang="en-CA" sz="2800" dirty="0" smtClean="0">
              <a:latin typeface="+mj-lt"/>
            </a:endParaRPr>
          </a:p>
          <a:p>
            <a:pPr lvl="0"/>
            <a:r>
              <a:rPr lang="en-US" sz="2800" dirty="0" smtClean="0">
                <a:latin typeface="+mj-lt"/>
              </a:rPr>
              <a:t>Look at when the denominator equals 0. </a:t>
            </a:r>
            <a:endParaRPr lang="en-CA" sz="2800" dirty="0" smtClean="0">
              <a:latin typeface="+mj-lt"/>
            </a:endParaRPr>
          </a:p>
          <a:p>
            <a:pPr lvl="0"/>
            <a:r>
              <a:rPr lang="en-US" sz="2800" dirty="0" smtClean="0">
                <a:latin typeface="+mj-lt"/>
              </a:rPr>
              <a:t>If discontinuous, would fail condition 1 and 2</a:t>
            </a:r>
          </a:p>
          <a:p>
            <a:pPr lvl="0"/>
            <a:r>
              <a:rPr lang="en-US" sz="2800" dirty="0" smtClean="0">
                <a:latin typeface="+mj-lt"/>
              </a:rPr>
              <a:t>If discontinuous, would be a hole or asymptote</a:t>
            </a:r>
            <a:endParaRPr lang="en-CA" sz="2800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sp>
        <p:nvSpPr>
          <p:cNvPr id="20" name="TextBox 19"/>
          <p:cNvSpPr txBox="1"/>
          <p:nvPr/>
        </p:nvSpPr>
        <p:spPr>
          <a:xfrm>
            <a:off x="611560" y="1628800"/>
            <a:ext cx="81369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 lnSpcReduction="10000"/>
          </a:bodyPr>
          <a:lstStyle/>
          <a:p>
            <a:pPr>
              <a:buNone/>
            </a:pPr>
            <a:endParaRPr lang="en-US" sz="2400" b="1" dirty="0" smtClean="0">
              <a:latin typeface="+mj-lt"/>
            </a:endParaRPr>
          </a:p>
          <a:p>
            <a:pPr>
              <a:buNone/>
            </a:pPr>
            <a:r>
              <a:rPr lang="en-US" sz="2800" b="1" dirty="0" smtClean="0">
                <a:latin typeface="+mj-lt"/>
              </a:rPr>
              <a:t>For Piecewise Functions:</a:t>
            </a:r>
            <a:endParaRPr lang="en-CA" sz="2800" dirty="0" smtClean="0">
              <a:latin typeface="+mj-lt"/>
            </a:endParaRPr>
          </a:p>
          <a:p>
            <a:pPr lvl="0"/>
            <a:r>
              <a:rPr lang="en-US" sz="2800" dirty="0" smtClean="0">
                <a:latin typeface="+mj-lt"/>
              </a:rPr>
              <a:t>Look at the extreme domain values</a:t>
            </a:r>
            <a:endParaRPr lang="en-CA" sz="2800" dirty="0" smtClean="0">
              <a:latin typeface="+mj-lt"/>
            </a:endParaRPr>
          </a:p>
          <a:p>
            <a:pPr lvl="0"/>
            <a:r>
              <a:rPr lang="en-US" sz="2800" dirty="0" smtClean="0">
                <a:latin typeface="+mj-lt"/>
              </a:rPr>
              <a:t>If discontinuous, could fail condition 1, 2, and/or 3.</a:t>
            </a:r>
            <a:endParaRPr lang="en-CA" sz="2800" dirty="0" smtClean="0">
              <a:latin typeface="+mj-lt"/>
            </a:endParaRPr>
          </a:p>
          <a:p>
            <a:pPr lvl="0"/>
            <a:r>
              <a:rPr lang="en-US" sz="2800" dirty="0" smtClean="0">
                <a:latin typeface="+mj-lt"/>
              </a:rPr>
              <a:t>If discontinuous, would be a jump or hole</a:t>
            </a:r>
            <a:r>
              <a:rPr lang="en-US" sz="2800" dirty="0" smtClean="0"/>
              <a:t>.</a:t>
            </a:r>
          </a:p>
          <a:p>
            <a:pPr lvl="0"/>
            <a:endParaRPr lang="en-US" sz="2800" dirty="0" smtClean="0"/>
          </a:p>
          <a:p>
            <a:pPr lvl="0">
              <a:buNone/>
            </a:pPr>
            <a:r>
              <a:rPr lang="en-US" sz="2800" i="1" dirty="0" smtClean="0">
                <a:latin typeface="+mj-lt"/>
              </a:rPr>
              <a:t>NOTE:  </a:t>
            </a:r>
          </a:p>
          <a:p>
            <a:pPr marL="0" lvl="0" indent="0">
              <a:buNone/>
            </a:pPr>
            <a:r>
              <a:rPr lang="en-US" sz="2800" i="1" dirty="0" smtClean="0">
                <a:latin typeface="+mj-lt"/>
              </a:rPr>
              <a:t>We are fussy about format for continuity so show ALL conditions in your work when showing if function is continuous or not.</a:t>
            </a:r>
            <a:endParaRPr lang="en-CA" sz="2800" i="1" dirty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b="1" dirty="0" smtClean="0">
                <a:latin typeface="+mj-lt"/>
              </a:rPr>
              <a:t>Rational Function Examples:</a:t>
            </a:r>
          </a:p>
          <a:p>
            <a:pPr>
              <a:buNone/>
              <a:tabLst>
                <a:tab pos="623888" algn="l"/>
              </a:tabLst>
            </a:pPr>
            <a:r>
              <a:rPr lang="en-US" sz="2400" b="1" dirty="0" smtClean="0">
                <a:latin typeface="+mj-lt"/>
              </a:rPr>
              <a:t>Ex. 1:</a:t>
            </a:r>
            <a:r>
              <a:rPr lang="en-US" sz="2400" dirty="0" smtClean="0">
                <a:latin typeface="+mj-lt"/>
              </a:rPr>
              <a:t>For what values of x is f(x) discontinuous. Show why, state 	which condition fails and what discontinuity you have.</a:t>
            </a:r>
          </a:p>
          <a:p>
            <a:pPr>
              <a:buNone/>
              <a:tabLst>
                <a:tab pos="623888" algn="l"/>
              </a:tabLst>
            </a:pPr>
            <a:r>
              <a:rPr lang="en-US" sz="2400" dirty="0" smtClean="0">
                <a:latin typeface="+mj-lt"/>
              </a:rPr>
              <a:t>a) </a:t>
            </a:r>
            <a:endParaRPr lang="en-CA" sz="2400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1043608" y="2852936"/>
          <a:ext cx="2232248" cy="1828164"/>
        </p:xfrm>
        <a:graphic>
          <a:graphicData uri="http://schemas.openxmlformats.org/presentationml/2006/ole">
            <p:oleObj spid="_x0000_s86018" name="Equation" r:id="rId4" imgW="1269720" imgH="1041120" progId="Equation.DSMT4">
              <p:embed/>
            </p:oleObj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4283968" y="3284984"/>
            <a:ext cx="3312368" cy="1938992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CA" sz="2000" dirty="0" smtClean="0">
                <a:latin typeface="+mj-lt"/>
              </a:rPr>
              <a:t>Hole at x = -1</a:t>
            </a:r>
          </a:p>
          <a:p>
            <a:r>
              <a:rPr lang="en-CA" sz="2000" dirty="0" smtClean="0">
                <a:latin typeface="+mj-lt"/>
              </a:rPr>
              <a:t>Asymptote at x = 2</a:t>
            </a:r>
          </a:p>
          <a:p>
            <a:r>
              <a:rPr lang="en-CA" sz="2000" dirty="0" smtClean="0">
                <a:latin typeface="+mj-lt"/>
              </a:rPr>
              <a:t>We need to show conditions where denominator is = 0 </a:t>
            </a:r>
            <a:br>
              <a:rPr lang="en-CA" sz="2000" dirty="0" smtClean="0">
                <a:latin typeface="+mj-lt"/>
              </a:rPr>
            </a:br>
            <a:r>
              <a:rPr lang="en-CA" sz="2000" dirty="0" smtClean="0">
                <a:latin typeface="+mj-lt"/>
              </a:rPr>
              <a:t>(see next slide)</a:t>
            </a:r>
          </a:p>
          <a:p>
            <a:endParaRPr lang="en-CA" sz="2000" dirty="0">
              <a:latin typeface="+mj-lt"/>
            </a:endParaRPr>
          </a:p>
        </p:txBody>
      </p:sp>
      <p:cxnSp>
        <p:nvCxnSpPr>
          <p:cNvPr id="12" name="Straight Arrow Connector 11"/>
          <p:cNvCxnSpPr/>
          <p:nvPr/>
        </p:nvCxnSpPr>
        <p:spPr>
          <a:xfrm rot="10800000">
            <a:off x="3131840" y="3284984"/>
            <a:ext cx="1152128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5" name="Content Placeholder 4"/>
          <p:cNvGraphicFramePr>
            <a:graphicFrameLocks noChangeAspect="1"/>
          </p:cNvGraphicFramePr>
          <p:nvPr>
            <p:ph idx="1"/>
          </p:nvPr>
        </p:nvGraphicFramePr>
        <p:xfrm>
          <a:off x="2699792" y="1700808"/>
          <a:ext cx="961653" cy="395975"/>
        </p:xfrm>
        <a:graphic>
          <a:graphicData uri="http://schemas.openxmlformats.org/presentationml/2006/ole">
            <p:oleObj spid="_x0000_s87042" name="Equation" r:id="rId4" imgW="431640" imgH="177480" progId="Equation.DSMT4">
              <p:embed/>
            </p:oleObj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6012160" y="1772816"/>
          <a:ext cx="757040" cy="378520"/>
        </p:xfrm>
        <a:graphic>
          <a:graphicData uri="http://schemas.openxmlformats.org/presentationml/2006/ole">
            <p:oleObj spid="_x0000_s87043" name="Equation" r:id="rId5" imgW="355320" imgH="177480" progId="Equation.DSMT4">
              <p:embed/>
            </p:oleObj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051720" y="2348880"/>
          <a:ext cx="2556960" cy="389632"/>
        </p:xfrm>
        <a:graphic>
          <a:graphicData uri="http://schemas.openxmlformats.org/presentationml/2006/ole">
            <p:oleObj spid="_x0000_s87044" name="Equation" r:id="rId6" imgW="1333440" imgH="203040" progId="Equation.DSMT4">
              <p:embed/>
            </p:oleObj>
          </a:graphicData>
        </a:graphic>
      </p:graphicFrame>
      <p:graphicFrame>
        <p:nvGraphicFramePr>
          <p:cNvPr id="9" name="Object 8"/>
          <p:cNvGraphicFramePr>
            <a:graphicFrameLocks noChangeAspect="1"/>
          </p:cNvGraphicFramePr>
          <p:nvPr/>
        </p:nvGraphicFramePr>
        <p:xfrm>
          <a:off x="5220072" y="2348880"/>
          <a:ext cx="2410848" cy="389632"/>
        </p:xfrm>
        <a:graphic>
          <a:graphicData uri="http://schemas.openxmlformats.org/presentationml/2006/ole">
            <p:oleObj spid="_x0000_s87045" name="Equation" r:id="rId7" imgW="1257120" imgH="203040" progId="Equation.DSMT4">
              <p:embed/>
            </p:oleObj>
          </a:graphicData>
        </a:graphic>
      </p:graphicFrame>
      <p:graphicFrame>
        <p:nvGraphicFramePr>
          <p:cNvPr id="10" name="Object 9"/>
          <p:cNvGraphicFramePr>
            <a:graphicFrameLocks noChangeAspect="1"/>
          </p:cNvGraphicFramePr>
          <p:nvPr/>
        </p:nvGraphicFramePr>
        <p:xfrm>
          <a:off x="2267744" y="3068960"/>
          <a:ext cx="2088232" cy="1522669"/>
        </p:xfrm>
        <a:graphic>
          <a:graphicData uri="http://schemas.openxmlformats.org/presentationml/2006/ole">
            <p:oleObj spid="_x0000_s87046" name="Equation" r:id="rId8" imgW="1218960" imgH="888840" progId="Equation.DSMT4">
              <p:embed/>
            </p:oleObj>
          </a:graphicData>
        </a:graphic>
      </p:graphicFrame>
      <p:graphicFrame>
        <p:nvGraphicFramePr>
          <p:cNvPr id="11" name="Object 10"/>
          <p:cNvGraphicFramePr>
            <a:graphicFrameLocks noChangeAspect="1"/>
          </p:cNvGraphicFramePr>
          <p:nvPr/>
        </p:nvGraphicFramePr>
        <p:xfrm>
          <a:off x="5364088" y="3068960"/>
          <a:ext cx="2109068" cy="1211592"/>
        </p:xfrm>
        <a:graphic>
          <a:graphicData uri="http://schemas.openxmlformats.org/presentationml/2006/ole">
            <p:oleObj spid="_x0000_s87047" name="Equation" r:id="rId9" imgW="1193760" imgH="685800" progId="Equation.DSMT4">
              <p:embed/>
            </p:oleObj>
          </a:graphicData>
        </a:graphic>
      </p:graphicFrame>
      <p:graphicFrame>
        <p:nvGraphicFramePr>
          <p:cNvPr id="12" name="Object 11"/>
          <p:cNvGraphicFramePr>
            <a:graphicFrameLocks noChangeAspect="1"/>
          </p:cNvGraphicFramePr>
          <p:nvPr/>
        </p:nvGraphicFramePr>
        <p:xfrm>
          <a:off x="2267744" y="4653136"/>
          <a:ext cx="2565285" cy="360040"/>
        </p:xfrm>
        <a:graphic>
          <a:graphicData uri="http://schemas.openxmlformats.org/presentationml/2006/ole">
            <p:oleObj spid="_x0000_s87048" name="Equation" r:id="rId10" imgW="1447560" imgH="203040" progId="Equation.DSMT4">
              <p:embed/>
            </p:oleObj>
          </a:graphicData>
        </a:graphic>
      </p:graphicFrame>
      <p:graphicFrame>
        <p:nvGraphicFramePr>
          <p:cNvPr id="13" name="Object 12"/>
          <p:cNvGraphicFramePr>
            <a:graphicFrameLocks noChangeAspect="1"/>
          </p:cNvGraphicFramePr>
          <p:nvPr/>
        </p:nvGraphicFramePr>
        <p:xfrm>
          <a:off x="6300192" y="4653136"/>
          <a:ext cx="607568" cy="360040"/>
        </p:xfrm>
        <a:graphic>
          <a:graphicData uri="http://schemas.openxmlformats.org/presentationml/2006/ole">
            <p:oleObj spid="_x0000_s87049" name="Equation" r:id="rId11" imgW="342720" imgH="203040" progId="Equation.DSMT4">
              <p:embed/>
            </p:oleObj>
          </a:graphicData>
        </a:graphic>
      </p:graphicFrame>
      <p:graphicFrame>
        <p:nvGraphicFramePr>
          <p:cNvPr id="14" name="Object 13"/>
          <p:cNvGraphicFramePr>
            <a:graphicFrameLocks noChangeAspect="1"/>
          </p:cNvGraphicFramePr>
          <p:nvPr/>
        </p:nvGraphicFramePr>
        <p:xfrm>
          <a:off x="179512" y="2349500"/>
          <a:ext cx="1733426" cy="469850"/>
        </p:xfrm>
        <a:graphic>
          <a:graphicData uri="http://schemas.openxmlformats.org/presentationml/2006/ole">
            <p:oleObj spid="_x0000_s87050" name="Equation" r:id="rId12" imgW="749160" imgH="203040" progId="Equation.DSMT4">
              <p:embed/>
            </p:oleObj>
          </a:graphicData>
        </a:graphic>
      </p:graphicFrame>
      <p:graphicFrame>
        <p:nvGraphicFramePr>
          <p:cNvPr id="15" name="Object 14"/>
          <p:cNvGraphicFramePr>
            <a:graphicFrameLocks noChangeAspect="1"/>
          </p:cNvGraphicFramePr>
          <p:nvPr/>
        </p:nvGraphicFramePr>
        <p:xfrm>
          <a:off x="179512" y="3212976"/>
          <a:ext cx="1741363" cy="456209"/>
        </p:xfrm>
        <a:graphic>
          <a:graphicData uri="http://schemas.openxmlformats.org/presentationml/2006/ole">
            <p:oleObj spid="_x0000_s87051" name="Equation" r:id="rId13" imgW="774360" imgH="203040" progId="Equation.DSMT4">
              <p:embed/>
            </p:oleObj>
          </a:graphicData>
        </a:graphic>
      </p:graphicFrame>
      <p:graphicFrame>
        <p:nvGraphicFramePr>
          <p:cNvPr id="16" name="Object 15"/>
          <p:cNvGraphicFramePr>
            <a:graphicFrameLocks noChangeAspect="1"/>
          </p:cNvGraphicFramePr>
          <p:nvPr/>
        </p:nvGraphicFramePr>
        <p:xfrm>
          <a:off x="179512" y="4581128"/>
          <a:ext cx="1709613" cy="455418"/>
        </p:xfrm>
        <a:graphic>
          <a:graphicData uri="http://schemas.openxmlformats.org/presentationml/2006/ole">
            <p:oleObj spid="_x0000_s87052" name="Equation" r:id="rId14" imgW="761760" imgH="203040" progId="Equation.DSMT4">
              <p:embed/>
            </p:oleObj>
          </a:graphicData>
        </a:graphic>
      </p:graphicFrame>
      <p:cxnSp>
        <p:nvCxnSpPr>
          <p:cNvPr id="18" name="Straight Connector 17"/>
          <p:cNvCxnSpPr/>
          <p:nvPr/>
        </p:nvCxnSpPr>
        <p:spPr>
          <a:xfrm rot="5400000">
            <a:off x="2915816" y="3573016"/>
            <a:ext cx="403244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rot="5400000">
            <a:off x="35496" y="3573016"/>
            <a:ext cx="388843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539552" y="5589240"/>
            <a:ext cx="7776864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tabLst>
                <a:tab pos="1436688" algn="l"/>
                <a:tab pos="4848225" algn="l"/>
              </a:tabLst>
            </a:pPr>
            <a:r>
              <a:rPr lang="en-CA" dirty="0" smtClean="0"/>
              <a:t>                     	</a:t>
            </a:r>
            <a:r>
              <a:rPr lang="en-CA" sz="2000" b="1" dirty="0" smtClean="0">
                <a:latin typeface="+mj-lt"/>
              </a:rPr>
              <a:t>So f(x) is discontinuous	 So f(x) is discontinuous</a:t>
            </a:r>
          </a:p>
          <a:p>
            <a:pPr>
              <a:tabLst>
                <a:tab pos="1436688" algn="l"/>
                <a:tab pos="4848225" algn="l"/>
              </a:tabLst>
            </a:pPr>
            <a:r>
              <a:rPr lang="en-CA" sz="2000" b="1" dirty="0" smtClean="0">
                <a:latin typeface="+mj-lt"/>
              </a:rPr>
              <a:t>	at x = -1 (hole at -1,-1/3)	at x = 2 (vert. asymptote)</a:t>
            </a:r>
          </a:p>
          <a:p>
            <a:endParaRPr lang="en-CA" dirty="0"/>
          </a:p>
        </p:txBody>
      </p:sp>
      <p:cxnSp>
        <p:nvCxnSpPr>
          <p:cNvPr id="24" name="Straight Connector 23"/>
          <p:cNvCxnSpPr/>
          <p:nvPr/>
        </p:nvCxnSpPr>
        <p:spPr>
          <a:xfrm>
            <a:off x="2627784" y="2132856"/>
            <a:ext cx="108012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>
            <a:off x="5940152" y="2204864"/>
            <a:ext cx="108012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5" name="Content Placeholder 4"/>
          <p:cNvGraphicFramePr>
            <a:graphicFrameLocks noChangeAspect="1"/>
          </p:cNvGraphicFramePr>
          <p:nvPr>
            <p:ph idx="1"/>
          </p:nvPr>
        </p:nvGraphicFramePr>
        <p:xfrm>
          <a:off x="2915816" y="3356992"/>
          <a:ext cx="765175" cy="396875"/>
        </p:xfrm>
        <a:graphic>
          <a:graphicData uri="http://schemas.openxmlformats.org/presentationml/2006/ole">
            <p:oleObj spid="_x0000_s88066" name="Equation" r:id="rId4" imgW="342720" imgH="177480" progId="Equation.DSMT4">
              <p:embed/>
            </p:oleObj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195736" y="3861048"/>
          <a:ext cx="2411413" cy="388938"/>
        </p:xfrm>
        <a:graphic>
          <a:graphicData uri="http://schemas.openxmlformats.org/presentationml/2006/ole">
            <p:oleObj spid="_x0000_s88068" name="Equation" r:id="rId5" imgW="1257120" imgH="203040" progId="Equation.DSMT4">
              <p:embed/>
            </p:oleObj>
          </a:graphicData>
        </a:graphic>
      </p:graphicFrame>
      <p:graphicFrame>
        <p:nvGraphicFramePr>
          <p:cNvPr id="10" name="Object 9"/>
          <p:cNvGraphicFramePr>
            <a:graphicFrameLocks noChangeAspect="1"/>
          </p:cNvGraphicFramePr>
          <p:nvPr/>
        </p:nvGraphicFramePr>
        <p:xfrm>
          <a:off x="2195736" y="4437112"/>
          <a:ext cx="3047232" cy="567234"/>
        </p:xfrm>
        <a:graphic>
          <a:graphicData uri="http://schemas.openxmlformats.org/presentationml/2006/ole">
            <p:oleObj spid="_x0000_s88070" name="Equation" r:id="rId6" imgW="1498320" imgH="279360" progId="Equation.DSMT4">
              <p:embed/>
            </p:oleObj>
          </a:graphicData>
        </a:graphic>
      </p:graphicFrame>
      <p:graphicFrame>
        <p:nvGraphicFramePr>
          <p:cNvPr id="12" name="Object 11"/>
          <p:cNvGraphicFramePr>
            <a:graphicFrameLocks noChangeAspect="1"/>
          </p:cNvGraphicFramePr>
          <p:nvPr/>
        </p:nvGraphicFramePr>
        <p:xfrm>
          <a:off x="3131840" y="5229200"/>
          <a:ext cx="608012" cy="360362"/>
        </p:xfrm>
        <a:graphic>
          <a:graphicData uri="http://schemas.openxmlformats.org/presentationml/2006/ole">
            <p:oleObj spid="_x0000_s88072" name="Equation" r:id="rId7" imgW="342720" imgH="203040" progId="Equation.DSMT4">
              <p:embed/>
            </p:oleObj>
          </a:graphicData>
        </a:graphic>
      </p:graphicFrame>
      <p:graphicFrame>
        <p:nvGraphicFramePr>
          <p:cNvPr id="14" name="Object 13"/>
          <p:cNvGraphicFramePr>
            <a:graphicFrameLocks noChangeAspect="1"/>
          </p:cNvGraphicFramePr>
          <p:nvPr/>
        </p:nvGraphicFramePr>
        <p:xfrm>
          <a:off x="179512" y="3861048"/>
          <a:ext cx="1733426" cy="469850"/>
        </p:xfrm>
        <a:graphic>
          <a:graphicData uri="http://schemas.openxmlformats.org/presentationml/2006/ole">
            <p:oleObj spid="_x0000_s88074" name="Equation" r:id="rId8" imgW="749160" imgH="203040" progId="Equation.DSMT4">
              <p:embed/>
            </p:oleObj>
          </a:graphicData>
        </a:graphic>
      </p:graphicFrame>
      <p:graphicFrame>
        <p:nvGraphicFramePr>
          <p:cNvPr id="15" name="Object 14"/>
          <p:cNvGraphicFramePr>
            <a:graphicFrameLocks noChangeAspect="1"/>
          </p:cNvGraphicFramePr>
          <p:nvPr/>
        </p:nvGraphicFramePr>
        <p:xfrm>
          <a:off x="179512" y="4437112"/>
          <a:ext cx="1741363" cy="456209"/>
        </p:xfrm>
        <a:graphic>
          <a:graphicData uri="http://schemas.openxmlformats.org/presentationml/2006/ole">
            <p:oleObj spid="_x0000_s88075" name="Equation" r:id="rId9" imgW="774360" imgH="203040" progId="Equation.DSMT4">
              <p:embed/>
            </p:oleObj>
          </a:graphicData>
        </a:graphic>
      </p:graphicFrame>
      <p:graphicFrame>
        <p:nvGraphicFramePr>
          <p:cNvPr id="16" name="Object 15"/>
          <p:cNvGraphicFramePr>
            <a:graphicFrameLocks noChangeAspect="1"/>
          </p:cNvGraphicFramePr>
          <p:nvPr/>
        </p:nvGraphicFramePr>
        <p:xfrm>
          <a:off x="179512" y="5157192"/>
          <a:ext cx="1709613" cy="455418"/>
        </p:xfrm>
        <a:graphic>
          <a:graphicData uri="http://schemas.openxmlformats.org/presentationml/2006/ole">
            <p:oleObj spid="_x0000_s88076" name="Equation" r:id="rId10" imgW="761760" imgH="203040" progId="Equation.DSMT4">
              <p:embed/>
            </p:oleObj>
          </a:graphicData>
        </a:graphic>
      </p:graphicFrame>
      <p:cxnSp>
        <p:nvCxnSpPr>
          <p:cNvPr id="20" name="Straight Connector 19"/>
          <p:cNvCxnSpPr/>
          <p:nvPr/>
        </p:nvCxnSpPr>
        <p:spPr>
          <a:xfrm rot="5400000">
            <a:off x="1079612" y="4689140"/>
            <a:ext cx="18002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467544" y="5733256"/>
            <a:ext cx="799288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tabLst>
                <a:tab pos="1436688" algn="l"/>
                <a:tab pos="4848225" algn="l"/>
              </a:tabLst>
            </a:pPr>
            <a:r>
              <a:rPr lang="en-CA" dirty="0" smtClean="0"/>
              <a:t>                     	</a:t>
            </a:r>
            <a:r>
              <a:rPr lang="en-CA" sz="2400" b="1" dirty="0" smtClean="0">
                <a:latin typeface="+mj-lt"/>
              </a:rPr>
              <a:t>So f(x) is discontinuous at x = 5</a:t>
            </a:r>
            <a:r>
              <a:rPr lang="en-CA" sz="2400" dirty="0" smtClean="0">
                <a:latin typeface="+mj-lt"/>
              </a:rPr>
              <a:t> (</a:t>
            </a:r>
            <a:r>
              <a:rPr lang="en-CA" sz="2400" b="1" dirty="0" smtClean="0">
                <a:latin typeface="+mj-lt"/>
              </a:rPr>
              <a:t>vert. asymptote</a:t>
            </a:r>
            <a:r>
              <a:rPr lang="en-CA" sz="2400" dirty="0" smtClean="0">
                <a:latin typeface="+mj-lt"/>
              </a:rPr>
              <a:t>)</a:t>
            </a:r>
          </a:p>
          <a:p>
            <a:endParaRPr lang="en-CA" sz="2400" dirty="0"/>
          </a:p>
        </p:txBody>
      </p:sp>
      <p:cxnSp>
        <p:nvCxnSpPr>
          <p:cNvPr id="24" name="Straight Connector 23"/>
          <p:cNvCxnSpPr/>
          <p:nvPr/>
        </p:nvCxnSpPr>
        <p:spPr>
          <a:xfrm>
            <a:off x="2843808" y="3789040"/>
            <a:ext cx="108012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539552" y="1628800"/>
            <a:ext cx="50405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sz="2400" dirty="0" smtClean="0">
                <a:latin typeface="+mj-lt"/>
              </a:rPr>
              <a:t>b)</a:t>
            </a:r>
            <a:endParaRPr lang="en-CA" sz="2400" dirty="0">
              <a:latin typeface="+mj-lt"/>
            </a:endParaRPr>
          </a:p>
        </p:txBody>
      </p:sp>
      <p:graphicFrame>
        <p:nvGraphicFramePr>
          <p:cNvPr id="28" name="Object 27"/>
          <p:cNvGraphicFramePr>
            <a:graphicFrameLocks noChangeAspect="1"/>
          </p:cNvGraphicFramePr>
          <p:nvPr/>
        </p:nvGraphicFramePr>
        <p:xfrm>
          <a:off x="1271978" y="1484785"/>
          <a:ext cx="2435926" cy="1671714"/>
        </p:xfrm>
        <a:graphic>
          <a:graphicData uri="http://schemas.openxmlformats.org/presentationml/2006/ole">
            <p:oleObj spid="_x0000_s88077" name="Equation" r:id="rId11" imgW="1295280" imgH="888840" progId="Equation.DSMT4">
              <p:embed/>
            </p:oleObj>
          </a:graphicData>
        </a:graphic>
      </p:graphicFrame>
      <p:sp>
        <p:nvSpPr>
          <p:cNvPr id="30" name="TextBox 29"/>
          <p:cNvSpPr txBox="1"/>
          <p:nvPr/>
        </p:nvSpPr>
        <p:spPr>
          <a:xfrm>
            <a:off x="4716016" y="1772816"/>
            <a:ext cx="2448272" cy="707886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CA" sz="2000" dirty="0" smtClean="0">
                <a:latin typeface="+mj-lt"/>
              </a:rPr>
              <a:t>Asymptote at x = 5</a:t>
            </a:r>
          </a:p>
          <a:p>
            <a:r>
              <a:rPr lang="en-CA" sz="2000" dirty="0" smtClean="0">
                <a:latin typeface="+mj-lt"/>
              </a:rPr>
              <a:t>Now show conditions </a:t>
            </a:r>
            <a:endParaRPr lang="en-CA" sz="2000" dirty="0">
              <a:latin typeface="+mj-lt"/>
            </a:endParaRPr>
          </a:p>
        </p:txBody>
      </p:sp>
      <p:cxnSp>
        <p:nvCxnSpPr>
          <p:cNvPr id="32" name="Straight Arrow Connector 31"/>
          <p:cNvCxnSpPr/>
          <p:nvPr/>
        </p:nvCxnSpPr>
        <p:spPr>
          <a:xfrm rot="10800000">
            <a:off x="3923928" y="1988840"/>
            <a:ext cx="792088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59832" y="704088"/>
            <a:ext cx="2952328" cy="564672"/>
          </a:xfrm>
        </p:spPr>
        <p:txBody>
          <a:bodyPr>
            <a:normAutofit/>
          </a:bodyPr>
          <a:lstStyle/>
          <a:p>
            <a:r>
              <a:rPr lang="en-CA" sz="2400" dirty="0" smtClean="0"/>
              <a:t>1.6 Continuity</a:t>
            </a:r>
            <a:endParaRPr lang="en-CA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19256" cy="4767808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b="1" dirty="0" smtClean="0">
                <a:latin typeface="+mj-lt"/>
              </a:rPr>
              <a:t>Piecewise Function Examples:</a:t>
            </a:r>
          </a:p>
          <a:p>
            <a:pPr>
              <a:buNone/>
              <a:tabLst>
                <a:tab pos="623888" algn="l"/>
              </a:tabLst>
            </a:pPr>
            <a:r>
              <a:rPr lang="en-US" sz="2400" b="1" dirty="0" smtClean="0">
                <a:latin typeface="+mj-lt"/>
              </a:rPr>
              <a:t>Ex. 2:</a:t>
            </a:r>
            <a:r>
              <a:rPr lang="en-US" sz="2400" dirty="0" smtClean="0">
                <a:latin typeface="+mj-lt"/>
              </a:rPr>
              <a:t>For what values of x is f(x) discontinuous. Show why, state 	which condition fails and what discontinuity you have.</a:t>
            </a:r>
          </a:p>
          <a:p>
            <a:pPr>
              <a:buNone/>
              <a:tabLst>
                <a:tab pos="623888" algn="l"/>
              </a:tabLst>
            </a:pPr>
            <a:r>
              <a:rPr lang="en-US" sz="2400" dirty="0" smtClean="0">
                <a:latin typeface="+mj-lt"/>
              </a:rPr>
              <a:t>a) </a:t>
            </a:r>
            <a:endParaRPr lang="en-CA" sz="2400" dirty="0" smtClean="0">
              <a:latin typeface="+mj-lt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244408" y="6309320"/>
            <a:ext cx="608856" cy="365125"/>
          </a:xfrm>
        </p:spPr>
        <p:txBody>
          <a:bodyPr/>
          <a:lstStyle/>
          <a:p>
            <a:r>
              <a:rPr lang="en-CA" dirty="0" smtClean="0"/>
              <a:t>S. Evans</a:t>
            </a:r>
            <a:endParaRPr lang="en-CA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574675" y="2963863"/>
          <a:ext cx="3171825" cy="1604962"/>
        </p:xfrm>
        <a:graphic>
          <a:graphicData uri="http://schemas.openxmlformats.org/presentationml/2006/ole">
            <p:oleObj spid="_x0000_s89090" name="Equation" r:id="rId4" imgW="1803240" imgH="914400" progId="Equation.DSMT4">
              <p:embed/>
            </p:oleObj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4283968" y="3284985"/>
            <a:ext cx="3312368" cy="1323439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CA" sz="2000" dirty="0" smtClean="0">
                <a:latin typeface="+mj-lt"/>
              </a:rPr>
              <a:t>Ask yourself where might f(x) be discontinuous? Look at domains – notice 1 &amp; -1.</a:t>
            </a:r>
          </a:p>
          <a:p>
            <a:endParaRPr lang="en-CA" sz="2000" dirty="0">
              <a:latin typeface="+mj-lt"/>
            </a:endParaRPr>
          </a:p>
        </p:txBody>
      </p:sp>
      <p:cxnSp>
        <p:nvCxnSpPr>
          <p:cNvPr id="12" name="Straight Arrow Connector 11"/>
          <p:cNvCxnSpPr/>
          <p:nvPr/>
        </p:nvCxnSpPr>
        <p:spPr>
          <a:xfrm rot="10800000">
            <a:off x="3635896" y="3717032"/>
            <a:ext cx="648072" cy="28803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3066</TotalTime>
  <Words>382</Words>
  <Application>Microsoft Office PowerPoint</Application>
  <PresentationFormat>On-screen Show (4:3)</PresentationFormat>
  <Paragraphs>108</Paragraphs>
  <Slides>11</Slides>
  <Notes>11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Flow</vt:lpstr>
      <vt:lpstr>Equation</vt:lpstr>
      <vt:lpstr>MathType 5.0 Equation</vt:lpstr>
      <vt:lpstr>1.6 Continuity</vt:lpstr>
      <vt:lpstr>1.6 Continuity</vt:lpstr>
      <vt:lpstr>1.6 Continuity</vt:lpstr>
      <vt:lpstr>1.6 Continuity</vt:lpstr>
      <vt:lpstr>1.6 Continuity</vt:lpstr>
      <vt:lpstr>1.6 Continuity</vt:lpstr>
      <vt:lpstr>1.6 Continuity</vt:lpstr>
      <vt:lpstr>1.6 Continuity</vt:lpstr>
      <vt:lpstr>1.6 Continuity</vt:lpstr>
      <vt:lpstr>1.6 Continuity</vt:lpstr>
      <vt:lpstr>1.6 Continuity</vt:lpstr>
    </vt:vector>
  </TitlesOfParts>
  <Company>Lenovo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2.2 Derivatives of Polynomial Functions</dc:title>
  <dc:creator>sandy</dc:creator>
  <cp:lastModifiedBy>sandy</cp:lastModifiedBy>
  <cp:revision>372</cp:revision>
  <dcterms:created xsi:type="dcterms:W3CDTF">2010-09-21T17:07:38Z</dcterms:created>
  <dcterms:modified xsi:type="dcterms:W3CDTF">2011-07-18T19:53:09Z</dcterms:modified>
</cp:coreProperties>
</file>

<file path=docProps/thumbnail.jpeg>
</file>